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Maven Pro SemiBo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7" roundtripDataSignature="AMtx7mjzC51jmzk5w6Ayrp0pPyisgWLa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MavenProSemiBold-bold.fntdata"/><Relationship Id="rId25" Type="http://schemas.openxmlformats.org/officeDocument/2006/relationships/font" Target="fonts/MavenProSemiBold-regular.fntdata"/><Relationship Id="rId27"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46b019ff6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1346b019ff6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46b019ff6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1346b019ff6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61ae79bf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361ae79b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358e73bac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13358e73bac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358e73bac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13358e73b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358e73bac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3358e73bac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38"/>
          <p:cNvSpPr txBox="1"/>
          <p:nvPr>
            <p:ph idx="1" type="body"/>
          </p:nvPr>
        </p:nvSpPr>
        <p:spPr>
          <a:xfrm>
            <a:off x="2879812" y="1923678"/>
            <a:ext cx="3384376" cy="104824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72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38"/>
          <p:cNvSpPr txBox="1"/>
          <p:nvPr>
            <p:ph idx="2" type="body"/>
          </p:nvPr>
        </p:nvSpPr>
        <p:spPr>
          <a:xfrm>
            <a:off x="2879664" y="3003798"/>
            <a:ext cx="3384376" cy="48117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1"/>
              </a:buClr>
              <a:buSzPts val="1200"/>
              <a:buFont typeface="Arial"/>
              <a:buNone/>
              <a:defRPr b="1" i="0" sz="12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 name="Google Shape;13;p38"/>
          <p:cNvSpPr/>
          <p:nvPr/>
        </p:nvSpPr>
        <p:spPr>
          <a:xfrm>
            <a:off x="2979198" y="996200"/>
            <a:ext cx="3240360" cy="3240360"/>
          </a:xfrm>
          <a:prstGeom prst="ellipse">
            <a:avLst/>
          </a:prstGeom>
          <a:noFill/>
          <a:ln cap="flat" cmpd="sng" w="15875">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s and Contents Layout">
  <p:cSld name="3_Images and Contents Layout">
    <p:spTree>
      <p:nvGrpSpPr>
        <p:cNvPr id="52" name="Shape 52"/>
        <p:cNvGrpSpPr/>
        <p:nvPr/>
      </p:nvGrpSpPr>
      <p:grpSpPr>
        <a:xfrm>
          <a:off x="0" y="0"/>
          <a:ext cx="0" cy="0"/>
          <a:chOff x="0" y="0"/>
          <a:chExt cx="0" cy="0"/>
        </a:xfrm>
      </p:grpSpPr>
      <p:sp>
        <p:nvSpPr>
          <p:cNvPr id="53" name="Google Shape;53;p49"/>
          <p:cNvSpPr/>
          <p:nvPr/>
        </p:nvSpPr>
        <p:spPr>
          <a:xfrm rot="10800000">
            <a:off x="6804000" y="1"/>
            <a:ext cx="2340000" cy="2340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p49"/>
          <p:cNvSpPr/>
          <p:nvPr>
            <p:ph idx="2" type="pic"/>
          </p:nvPr>
        </p:nvSpPr>
        <p:spPr>
          <a:xfrm>
            <a:off x="5424595" y="286544"/>
            <a:ext cx="2160000" cy="2160000"/>
          </a:xfrm>
          <a:prstGeom prst="diamond">
            <a:avLst/>
          </a:prstGeom>
          <a:solidFill>
            <a:srgbClr val="F2F2F2"/>
          </a:solidFill>
          <a:ln>
            <a:noFill/>
          </a:ln>
        </p:spPr>
      </p:sp>
      <p:sp>
        <p:nvSpPr>
          <p:cNvPr id="55" name="Google Shape;55;p49"/>
          <p:cNvSpPr/>
          <p:nvPr>
            <p:ph idx="3" type="pic"/>
          </p:nvPr>
        </p:nvSpPr>
        <p:spPr>
          <a:xfrm>
            <a:off x="4260726" y="1476772"/>
            <a:ext cx="2160000" cy="2160000"/>
          </a:xfrm>
          <a:prstGeom prst="diamond">
            <a:avLst/>
          </a:prstGeom>
          <a:solidFill>
            <a:srgbClr val="F2F2F2"/>
          </a:solidFill>
          <a:ln>
            <a:noFill/>
          </a:ln>
        </p:spPr>
      </p:sp>
      <p:sp>
        <p:nvSpPr>
          <p:cNvPr id="56" name="Google Shape;56;p49"/>
          <p:cNvSpPr/>
          <p:nvPr>
            <p:ph idx="4" type="pic"/>
          </p:nvPr>
        </p:nvSpPr>
        <p:spPr>
          <a:xfrm>
            <a:off x="5424595" y="2662808"/>
            <a:ext cx="2160000" cy="2160000"/>
          </a:xfrm>
          <a:prstGeom prst="diamond">
            <a:avLst/>
          </a:prstGeom>
          <a:solidFill>
            <a:srgbClr val="F2F2F2"/>
          </a:solidFill>
          <a:ln>
            <a:noFill/>
          </a:ln>
        </p:spPr>
      </p:sp>
      <p:sp>
        <p:nvSpPr>
          <p:cNvPr id="57" name="Google Shape;57;p49"/>
          <p:cNvSpPr/>
          <p:nvPr>
            <p:ph idx="5" type="pic"/>
          </p:nvPr>
        </p:nvSpPr>
        <p:spPr>
          <a:xfrm>
            <a:off x="6588464" y="1476772"/>
            <a:ext cx="2160000" cy="2160000"/>
          </a:xfrm>
          <a:prstGeom prst="diamond">
            <a:avLst/>
          </a:prstGeom>
          <a:solidFill>
            <a:srgbClr val="F2F2F2"/>
          </a:solidFill>
          <a:ln>
            <a:noFill/>
          </a:ln>
        </p:spPr>
      </p:sp>
      <p:sp>
        <p:nvSpPr>
          <p:cNvPr id="58" name="Google Shape;58;p49"/>
          <p:cNvSpPr/>
          <p:nvPr/>
        </p:nvSpPr>
        <p:spPr>
          <a:xfrm>
            <a:off x="0" y="2803500"/>
            <a:ext cx="2340000" cy="2340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Images and Contents Layout">
  <p:cSld name="8_Images and Contents Layout">
    <p:spTree>
      <p:nvGrpSpPr>
        <p:cNvPr id="59" name="Shape 59"/>
        <p:cNvGrpSpPr/>
        <p:nvPr/>
      </p:nvGrpSpPr>
      <p:grpSpPr>
        <a:xfrm>
          <a:off x="0" y="0"/>
          <a:ext cx="0" cy="0"/>
          <a:chOff x="0" y="0"/>
          <a:chExt cx="0" cy="0"/>
        </a:xfrm>
      </p:grpSpPr>
      <p:sp>
        <p:nvSpPr>
          <p:cNvPr id="60" name="Google Shape;60;p50"/>
          <p:cNvSpPr/>
          <p:nvPr/>
        </p:nvSpPr>
        <p:spPr>
          <a:xfrm>
            <a:off x="4572000" y="0"/>
            <a:ext cx="4572000"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 name="Google Shape;61;p50"/>
          <p:cNvGrpSpPr/>
          <p:nvPr/>
        </p:nvGrpSpPr>
        <p:grpSpPr>
          <a:xfrm>
            <a:off x="3377124" y="506011"/>
            <a:ext cx="2376264" cy="4104459"/>
            <a:chOff x="2627784" y="1825002"/>
            <a:chExt cx="1198166" cy="2069560"/>
          </a:xfrm>
        </p:grpSpPr>
        <p:sp>
          <p:nvSpPr>
            <p:cNvPr id="62" name="Google Shape;62;p50"/>
            <p:cNvSpPr/>
            <p:nvPr/>
          </p:nvSpPr>
          <p:spPr>
            <a:xfrm>
              <a:off x="2627784" y="1825002"/>
              <a:ext cx="1198166" cy="206956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50"/>
            <p:cNvSpPr/>
            <p:nvPr/>
          </p:nvSpPr>
          <p:spPr>
            <a:xfrm>
              <a:off x="3155241" y="1922844"/>
              <a:ext cx="143251" cy="27666"/>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4" name="Google Shape;64;p50"/>
            <p:cNvGrpSpPr/>
            <p:nvPr/>
          </p:nvGrpSpPr>
          <p:grpSpPr>
            <a:xfrm>
              <a:off x="3168829" y="3704452"/>
              <a:ext cx="116076" cy="127684"/>
              <a:chOff x="2453209" y="5151638"/>
              <a:chExt cx="191820" cy="211002"/>
            </a:xfrm>
          </p:grpSpPr>
          <p:sp>
            <p:nvSpPr>
              <p:cNvPr id="65" name="Google Shape;65;p50"/>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 name="Google Shape;66;p50"/>
              <p:cNvSpPr/>
              <p:nvPr/>
            </p:nvSpPr>
            <p:spPr>
              <a:xfrm>
                <a:off x="2505251" y="5208531"/>
                <a:ext cx="87734" cy="97215"/>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67" name="Google Shape;67;p50"/>
          <p:cNvSpPr/>
          <p:nvPr>
            <p:ph idx="2" type="pic"/>
          </p:nvPr>
        </p:nvSpPr>
        <p:spPr>
          <a:xfrm>
            <a:off x="3526032" y="843558"/>
            <a:ext cx="2091935" cy="3298547"/>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s and Contents Layout">
  <p:cSld name="2_Images and Contents Layout">
    <p:spTree>
      <p:nvGrpSpPr>
        <p:cNvPr id="68" name="Shape 68"/>
        <p:cNvGrpSpPr/>
        <p:nvPr/>
      </p:nvGrpSpPr>
      <p:grpSpPr>
        <a:xfrm>
          <a:off x="0" y="0"/>
          <a:ext cx="0" cy="0"/>
          <a:chOff x="0" y="0"/>
          <a:chExt cx="0" cy="0"/>
        </a:xfrm>
      </p:grpSpPr>
      <p:sp>
        <p:nvSpPr>
          <p:cNvPr id="69" name="Google Shape;69;p51"/>
          <p:cNvSpPr/>
          <p:nvPr>
            <p:ph idx="2" type="pic"/>
          </p:nvPr>
        </p:nvSpPr>
        <p:spPr>
          <a:xfrm>
            <a:off x="4247964" y="339502"/>
            <a:ext cx="1944216" cy="4464496"/>
          </a:xfrm>
          <a:prstGeom prst="rect">
            <a:avLst/>
          </a:prstGeom>
          <a:solidFill>
            <a:srgbClr val="F2F2F2"/>
          </a:solidFill>
          <a:ln>
            <a:noFill/>
          </a:ln>
        </p:spPr>
      </p:sp>
      <p:sp>
        <p:nvSpPr>
          <p:cNvPr id="70" name="Google Shape;70;p51"/>
          <p:cNvSpPr/>
          <p:nvPr>
            <p:ph idx="3" type="pic"/>
          </p:nvPr>
        </p:nvSpPr>
        <p:spPr>
          <a:xfrm>
            <a:off x="6444448" y="2774906"/>
            <a:ext cx="2304016" cy="2029092"/>
          </a:xfrm>
          <a:prstGeom prst="rect">
            <a:avLst/>
          </a:prstGeom>
          <a:solidFill>
            <a:srgbClr val="F2F2F2"/>
          </a:solidFill>
          <a:ln>
            <a:noFill/>
          </a:ln>
        </p:spPr>
      </p:sp>
      <p:sp>
        <p:nvSpPr>
          <p:cNvPr id="71" name="Google Shape;71;p51"/>
          <p:cNvSpPr/>
          <p:nvPr>
            <p:ph idx="4" type="pic"/>
          </p:nvPr>
        </p:nvSpPr>
        <p:spPr>
          <a:xfrm>
            <a:off x="395536" y="2774906"/>
            <a:ext cx="3600160" cy="2029092"/>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Images and Contents Layout">
  <p:cSld name="6_Images and Contents Layout">
    <p:spTree>
      <p:nvGrpSpPr>
        <p:cNvPr id="72" name="Shape 72"/>
        <p:cNvGrpSpPr/>
        <p:nvPr/>
      </p:nvGrpSpPr>
      <p:grpSpPr>
        <a:xfrm>
          <a:off x="0" y="0"/>
          <a:ext cx="0" cy="0"/>
          <a:chOff x="0" y="0"/>
          <a:chExt cx="0" cy="0"/>
        </a:xfrm>
      </p:grpSpPr>
      <p:sp>
        <p:nvSpPr>
          <p:cNvPr id="73" name="Google Shape;73;p52"/>
          <p:cNvSpPr/>
          <p:nvPr>
            <p:ph idx="2" type="pic"/>
          </p:nvPr>
        </p:nvSpPr>
        <p:spPr>
          <a:xfrm>
            <a:off x="2591944" y="0"/>
            <a:ext cx="1980056" cy="1738780"/>
          </a:xfrm>
          <a:prstGeom prst="rect">
            <a:avLst/>
          </a:prstGeom>
          <a:solidFill>
            <a:srgbClr val="F2F2F2"/>
          </a:solidFill>
          <a:ln>
            <a:noFill/>
          </a:ln>
        </p:spPr>
      </p:sp>
      <p:sp>
        <p:nvSpPr>
          <p:cNvPr id="74" name="Google Shape;74;p52"/>
          <p:cNvSpPr/>
          <p:nvPr>
            <p:ph idx="3" type="pic"/>
          </p:nvPr>
        </p:nvSpPr>
        <p:spPr>
          <a:xfrm>
            <a:off x="4752184" y="0"/>
            <a:ext cx="1980056" cy="1738780"/>
          </a:xfrm>
          <a:prstGeom prst="rect">
            <a:avLst/>
          </a:prstGeom>
          <a:solidFill>
            <a:srgbClr val="F2F2F2"/>
          </a:solidFill>
          <a:ln>
            <a:noFill/>
          </a:ln>
        </p:spPr>
      </p:sp>
      <p:sp>
        <p:nvSpPr>
          <p:cNvPr id="75" name="Google Shape;75;p52"/>
          <p:cNvSpPr/>
          <p:nvPr>
            <p:ph idx="4" type="pic"/>
          </p:nvPr>
        </p:nvSpPr>
        <p:spPr>
          <a:xfrm>
            <a:off x="6912424" y="0"/>
            <a:ext cx="1980056" cy="1738780"/>
          </a:xfrm>
          <a:prstGeom prst="rect">
            <a:avLst/>
          </a:prstGeom>
          <a:solidFill>
            <a:srgbClr val="F2F2F2"/>
          </a:solidFill>
          <a:ln>
            <a:noFill/>
          </a:ln>
        </p:spPr>
      </p:sp>
      <p:sp>
        <p:nvSpPr>
          <p:cNvPr id="76" name="Google Shape;76;p52"/>
          <p:cNvSpPr/>
          <p:nvPr>
            <p:ph idx="5" type="pic"/>
          </p:nvPr>
        </p:nvSpPr>
        <p:spPr>
          <a:xfrm>
            <a:off x="2591944" y="3404720"/>
            <a:ext cx="1980056" cy="1738780"/>
          </a:xfrm>
          <a:prstGeom prst="rect">
            <a:avLst/>
          </a:prstGeom>
          <a:solidFill>
            <a:srgbClr val="F2F2F2"/>
          </a:solidFill>
          <a:ln>
            <a:noFill/>
          </a:ln>
        </p:spPr>
      </p:sp>
      <p:sp>
        <p:nvSpPr>
          <p:cNvPr id="77" name="Google Shape;77;p52"/>
          <p:cNvSpPr/>
          <p:nvPr>
            <p:ph idx="6" type="pic"/>
          </p:nvPr>
        </p:nvSpPr>
        <p:spPr>
          <a:xfrm>
            <a:off x="4752184" y="3404720"/>
            <a:ext cx="1980056" cy="1738780"/>
          </a:xfrm>
          <a:prstGeom prst="rect">
            <a:avLst/>
          </a:prstGeom>
          <a:solidFill>
            <a:srgbClr val="F2F2F2"/>
          </a:solidFill>
          <a:ln>
            <a:noFill/>
          </a:ln>
        </p:spPr>
      </p:sp>
      <p:sp>
        <p:nvSpPr>
          <p:cNvPr id="78" name="Google Shape;78;p52"/>
          <p:cNvSpPr/>
          <p:nvPr>
            <p:ph idx="7" type="pic"/>
          </p:nvPr>
        </p:nvSpPr>
        <p:spPr>
          <a:xfrm>
            <a:off x="6912424" y="3404720"/>
            <a:ext cx="1980056" cy="173878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Contents Layout">
  <p:cSld name="Images and Contents Layout">
    <p:bg>
      <p:bgPr>
        <a:solidFill>
          <a:schemeClr val="accent2"/>
        </a:solidFill>
      </p:bgPr>
    </p:bg>
    <p:spTree>
      <p:nvGrpSpPr>
        <p:cNvPr id="79" name="Shape 79"/>
        <p:cNvGrpSpPr/>
        <p:nvPr/>
      </p:nvGrpSpPr>
      <p:grpSpPr>
        <a:xfrm>
          <a:off x="0" y="0"/>
          <a:ext cx="0" cy="0"/>
          <a:chOff x="0" y="0"/>
          <a:chExt cx="0" cy="0"/>
        </a:xfrm>
      </p:grpSpPr>
      <p:sp>
        <p:nvSpPr>
          <p:cNvPr id="80" name="Google Shape;80;p53"/>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53"/>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4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KBM-정애\014-Fullppt\PNG이미지\모니터.png" id="82" name="Google Shape;82;p53"/>
          <p:cNvPicPr preferRelativeResize="0"/>
          <p:nvPr/>
        </p:nvPicPr>
        <p:blipFill rotWithShape="1">
          <a:blip r:embed="rId2">
            <a:alphaModFix/>
          </a:blip>
          <a:srcRect b="0" l="0" r="0" t="0"/>
          <a:stretch/>
        </p:blipFill>
        <p:spPr>
          <a:xfrm>
            <a:off x="611560" y="1286352"/>
            <a:ext cx="3672408" cy="3661662"/>
          </a:xfrm>
          <a:prstGeom prst="rect">
            <a:avLst/>
          </a:prstGeom>
          <a:noFill/>
          <a:ln>
            <a:noFill/>
          </a:ln>
        </p:spPr>
      </p:pic>
      <p:sp>
        <p:nvSpPr>
          <p:cNvPr id="83" name="Google Shape;83;p53"/>
          <p:cNvSpPr/>
          <p:nvPr>
            <p:ph idx="3" type="pic"/>
          </p:nvPr>
        </p:nvSpPr>
        <p:spPr>
          <a:xfrm>
            <a:off x="771161" y="1446782"/>
            <a:ext cx="3325137" cy="2323794"/>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s and Contents Layout">
  <p:cSld name="5_Images and Contents Layout">
    <p:spTree>
      <p:nvGrpSpPr>
        <p:cNvPr id="84" name="Shape 84"/>
        <p:cNvGrpSpPr/>
        <p:nvPr/>
      </p:nvGrpSpPr>
      <p:grpSpPr>
        <a:xfrm>
          <a:off x="0" y="0"/>
          <a:ext cx="0" cy="0"/>
          <a:chOff x="0" y="0"/>
          <a:chExt cx="0" cy="0"/>
        </a:xfrm>
      </p:grpSpPr>
      <p:sp>
        <p:nvSpPr>
          <p:cNvPr id="85" name="Google Shape;85;p54"/>
          <p:cNvSpPr/>
          <p:nvPr>
            <p:ph idx="2" type="pic"/>
          </p:nvPr>
        </p:nvSpPr>
        <p:spPr>
          <a:xfrm>
            <a:off x="2483768" y="303498"/>
            <a:ext cx="1944216" cy="4536504"/>
          </a:xfrm>
          <a:prstGeom prst="rect">
            <a:avLst/>
          </a:prstGeom>
          <a:solidFill>
            <a:srgbClr val="F2F2F2"/>
          </a:solidFill>
          <a:ln>
            <a:noFill/>
          </a:ln>
        </p:spPr>
      </p:sp>
      <p:sp>
        <p:nvSpPr>
          <p:cNvPr id="86" name="Google Shape;86;p54"/>
          <p:cNvSpPr/>
          <p:nvPr>
            <p:ph idx="3" type="pic"/>
          </p:nvPr>
        </p:nvSpPr>
        <p:spPr>
          <a:xfrm>
            <a:off x="4676775" y="303498"/>
            <a:ext cx="1944216" cy="4536504"/>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Images and Contents Layout">
  <p:cSld name="10_Images and Contents Layout">
    <p:spTree>
      <p:nvGrpSpPr>
        <p:cNvPr id="87" name="Shape 87"/>
        <p:cNvGrpSpPr/>
        <p:nvPr/>
      </p:nvGrpSpPr>
      <p:grpSpPr>
        <a:xfrm>
          <a:off x="0" y="0"/>
          <a:ext cx="0" cy="0"/>
          <a:chOff x="0" y="0"/>
          <a:chExt cx="0" cy="0"/>
        </a:xfrm>
      </p:grpSpPr>
      <p:sp>
        <p:nvSpPr>
          <p:cNvPr id="88" name="Google Shape;88;p55"/>
          <p:cNvSpPr/>
          <p:nvPr>
            <p:ph idx="2" type="pic"/>
          </p:nvPr>
        </p:nvSpPr>
        <p:spPr>
          <a:xfrm>
            <a:off x="467544" y="0"/>
            <a:ext cx="3312368" cy="1347614"/>
          </a:xfrm>
          <a:prstGeom prst="rect">
            <a:avLst/>
          </a:prstGeom>
          <a:solidFill>
            <a:srgbClr val="F2F2F2"/>
          </a:solidFill>
          <a:ln>
            <a:noFill/>
          </a:ln>
        </p:spPr>
      </p:sp>
      <p:sp>
        <p:nvSpPr>
          <p:cNvPr id="89" name="Google Shape;89;p55"/>
          <p:cNvSpPr/>
          <p:nvPr>
            <p:ph idx="3" type="pic"/>
          </p:nvPr>
        </p:nvSpPr>
        <p:spPr>
          <a:xfrm>
            <a:off x="467544" y="3795886"/>
            <a:ext cx="3312368" cy="1347614"/>
          </a:xfrm>
          <a:prstGeom prst="rect">
            <a:avLst/>
          </a:prstGeom>
          <a:solidFill>
            <a:srgbClr val="F2F2F2"/>
          </a:solidFill>
          <a:ln>
            <a:noFill/>
          </a:ln>
        </p:spPr>
      </p:sp>
      <p:sp>
        <p:nvSpPr>
          <p:cNvPr id="90" name="Google Shape;90;p55"/>
          <p:cNvSpPr/>
          <p:nvPr/>
        </p:nvSpPr>
        <p:spPr>
          <a:xfrm>
            <a:off x="467544" y="1491630"/>
            <a:ext cx="3312368" cy="21602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s and Contents Layout">
  <p:cSld name="9_Images and Contents Layout">
    <p:spTree>
      <p:nvGrpSpPr>
        <p:cNvPr id="91" name="Shape 91"/>
        <p:cNvGrpSpPr/>
        <p:nvPr/>
      </p:nvGrpSpPr>
      <p:grpSpPr>
        <a:xfrm>
          <a:off x="0" y="0"/>
          <a:ext cx="0" cy="0"/>
          <a:chOff x="0" y="0"/>
          <a:chExt cx="0" cy="0"/>
        </a:xfrm>
      </p:grpSpPr>
      <p:sp>
        <p:nvSpPr>
          <p:cNvPr id="92" name="Google Shape;92;p56"/>
          <p:cNvSpPr/>
          <p:nvPr>
            <p:ph idx="2" type="pic"/>
          </p:nvPr>
        </p:nvSpPr>
        <p:spPr>
          <a:xfrm>
            <a:off x="2843808" y="0"/>
            <a:ext cx="6300192" cy="5143500"/>
          </a:xfrm>
          <a:prstGeom prst="rect">
            <a:avLst/>
          </a:prstGeom>
          <a:solidFill>
            <a:srgbClr val="F2F2F2"/>
          </a:solidFill>
          <a:ln>
            <a:noFill/>
          </a:ln>
        </p:spPr>
      </p:sp>
      <p:sp>
        <p:nvSpPr>
          <p:cNvPr id="93" name="Google Shape;93;p56"/>
          <p:cNvSpPr/>
          <p:nvPr/>
        </p:nvSpPr>
        <p:spPr>
          <a:xfrm>
            <a:off x="0" y="0"/>
            <a:ext cx="2843808"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mages and Contents Layout">
  <p:cSld name="7_Images and Contents Layout">
    <p:spTree>
      <p:nvGrpSpPr>
        <p:cNvPr id="94" name="Shape 94"/>
        <p:cNvGrpSpPr/>
        <p:nvPr/>
      </p:nvGrpSpPr>
      <p:grpSpPr>
        <a:xfrm>
          <a:off x="0" y="0"/>
          <a:ext cx="0" cy="0"/>
          <a:chOff x="0" y="0"/>
          <a:chExt cx="0" cy="0"/>
        </a:xfrm>
      </p:grpSpPr>
      <p:sp>
        <p:nvSpPr>
          <p:cNvPr id="95" name="Google Shape;95;p57"/>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 name="Google Shape;96;p57"/>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57"/>
          <p:cNvSpPr/>
          <p:nvPr/>
        </p:nvSpPr>
        <p:spPr>
          <a:xfrm>
            <a:off x="0" y="2787774"/>
            <a:ext cx="9144000" cy="235572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pic>
        <p:nvPicPr>
          <p:cNvPr descr="D:\Fullppt\005-PNG이미지\노트북.png" id="98" name="Google Shape;98;p57"/>
          <p:cNvPicPr preferRelativeResize="0"/>
          <p:nvPr/>
        </p:nvPicPr>
        <p:blipFill rotWithShape="1">
          <a:blip r:embed="rId2">
            <a:alphaModFix/>
          </a:blip>
          <a:srcRect b="0" l="0" r="0" t="0"/>
          <a:stretch/>
        </p:blipFill>
        <p:spPr>
          <a:xfrm>
            <a:off x="3635896" y="1095375"/>
            <a:ext cx="6011911" cy="3057758"/>
          </a:xfrm>
          <a:prstGeom prst="rect">
            <a:avLst/>
          </a:prstGeom>
          <a:noFill/>
          <a:ln>
            <a:noFill/>
          </a:ln>
        </p:spPr>
      </p:pic>
      <p:sp>
        <p:nvSpPr>
          <p:cNvPr id="99" name="Google Shape;99;p57"/>
          <p:cNvSpPr/>
          <p:nvPr>
            <p:ph idx="3" type="pic"/>
          </p:nvPr>
        </p:nvSpPr>
        <p:spPr>
          <a:xfrm>
            <a:off x="5283453" y="1491630"/>
            <a:ext cx="2834003" cy="2114211"/>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ets layout">
  <p:cSld name="icon sets layout">
    <p:spTree>
      <p:nvGrpSpPr>
        <p:cNvPr id="100" name="Shape 100"/>
        <p:cNvGrpSpPr/>
        <p:nvPr/>
      </p:nvGrpSpPr>
      <p:grpSpPr>
        <a:xfrm>
          <a:off x="0" y="0"/>
          <a:ext cx="0" cy="0"/>
          <a:chOff x="0" y="0"/>
          <a:chExt cx="0" cy="0"/>
        </a:xfrm>
      </p:grpSpPr>
      <p:sp>
        <p:nvSpPr>
          <p:cNvPr id="101" name="Google Shape;101;p59"/>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102" name="Google Shape;102;p59"/>
          <p:cNvGrpSpPr/>
          <p:nvPr/>
        </p:nvGrpSpPr>
        <p:grpSpPr>
          <a:xfrm>
            <a:off x="354008" y="1131589"/>
            <a:ext cx="2849840" cy="3649171"/>
            <a:chOff x="354008" y="1131589"/>
            <a:chExt cx="2849840" cy="3649171"/>
          </a:xfrm>
        </p:grpSpPr>
        <p:sp>
          <p:nvSpPr>
            <p:cNvPr id="103" name="Google Shape;103;p59"/>
            <p:cNvSpPr/>
            <p:nvPr/>
          </p:nvSpPr>
          <p:spPr>
            <a:xfrm>
              <a:off x="354008" y="1131589"/>
              <a:ext cx="2849840" cy="3649171"/>
            </a:xfrm>
            <a:prstGeom prst="roundRect">
              <a:avLst>
                <a:gd fmla="val 3968"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 name="Google Shape;104;p59"/>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59"/>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d Slide Layout">
  <p:cSld name="2_End Slide Layout">
    <p:bg>
      <p:bgPr>
        <a:solidFill>
          <a:srgbClr val="57A7BD"/>
        </a:solidFill>
      </p:bgPr>
    </p:bg>
    <p:spTree>
      <p:nvGrpSpPr>
        <p:cNvPr id="14" name="Shape 14"/>
        <p:cNvGrpSpPr/>
        <p:nvPr/>
      </p:nvGrpSpPr>
      <p:grpSpPr>
        <a:xfrm>
          <a:off x="0" y="0"/>
          <a:ext cx="0" cy="0"/>
          <a:chOff x="0" y="0"/>
          <a:chExt cx="0" cy="0"/>
        </a:xfrm>
      </p:grpSpPr>
      <p:sp>
        <p:nvSpPr>
          <p:cNvPr id="15" name="Google Shape;15;p43"/>
          <p:cNvSpPr/>
          <p:nvPr/>
        </p:nvSpPr>
        <p:spPr>
          <a:xfrm rot="2539017">
            <a:off x="-150396" y="312859"/>
            <a:ext cx="1311499" cy="276834"/>
          </a:xfrm>
          <a:custGeom>
            <a:rect b="b" l="l" r="r" t="t"/>
            <a:pathLst>
              <a:path extrusionOk="0" h="276834" w="1311499">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 name="Google Shape;16;p43"/>
          <p:cNvSpPr/>
          <p:nvPr/>
        </p:nvSpPr>
        <p:spPr>
          <a:xfrm rot="2539017">
            <a:off x="7980742" y="4555158"/>
            <a:ext cx="1313980" cy="276835"/>
          </a:xfrm>
          <a:custGeom>
            <a:rect b="b" l="l" r="r" t="t"/>
            <a:pathLst>
              <a:path extrusionOk="0" h="276835" w="131398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7" name="Google Shape;17;p43"/>
          <p:cNvGrpSpPr/>
          <p:nvPr/>
        </p:nvGrpSpPr>
        <p:grpSpPr>
          <a:xfrm>
            <a:off x="2029936" y="-214365"/>
            <a:ext cx="5624546" cy="5144884"/>
            <a:chOff x="2435335" y="-190699"/>
            <a:chExt cx="4699580" cy="4298800"/>
          </a:xfrm>
        </p:grpSpPr>
        <p:sp>
          <p:nvSpPr>
            <p:cNvPr id="18" name="Google Shape;18;p43"/>
            <p:cNvSpPr/>
            <p:nvPr/>
          </p:nvSpPr>
          <p:spPr>
            <a:xfrm rot="2743412">
              <a:off x="2570129" y="839249"/>
              <a:ext cx="1479455" cy="311698"/>
            </a:xfrm>
            <a:custGeom>
              <a:rect b="b" l="l" r="r" t="t"/>
              <a:pathLst>
                <a:path extrusionOk="0" h="276835" w="131398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 name="Google Shape;19;p43"/>
            <p:cNvSpPr/>
            <p:nvPr/>
          </p:nvSpPr>
          <p:spPr>
            <a:xfrm rot="2588287">
              <a:off x="4911045" y="3207276"/>
              <a:ext cx="1476662" cy="311697"/>
            </a:xfrm>
            <a:custGeom>
              <a:rect b="b" l="l" r="r" t="t"/>
              <a:pathLst>
                <a:path extrusionOk="0" h="276834" w="1311499">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 name="Google Shape;20;p43"/>
            <p:cNvGrpSpPr/>
            <p:nvPr/>
          </p:nvGrpSpPr>
          <p:grpSpPr>
            <a:xfrm>
              <a:off x="2435335" y="-190699"/>
              <a:ext cx="4699580" cy="4298800"/>
              <a:chOff x="529369" y="738986"/>
              <a:chExt cx="3109390" cy="2844221"/>
            </a:xfrm>
          </p:grpSpPr>
          <p:pic>
            <p:nvPicPr>
              <p:cNvPr descr="G:\002-KIMS BUSINESS\007-02-Googleslidesppt\02-GSppt-Contents-Kim\20170429\02-\item02.png" id="21" name="Google Shape;21;p43"/>
              <p:cNvPicPr preferRelativeResize="0"/>
              <p:nvPr/>
            </p:nvPicPr>
            <p:blipFill rotWithShape="1">
              <a:blip r:embed="rId2">
                <a:alphaModFix/>
              </a:blip>
              <a:srcRect b="0" l="0" r="0" t="0"/>
              <a:stretch/>
            </p:blipFill>
            <p:spPr>
              <a:xfrm rot="5004758">
                <a:off x="963129" y="1820488"/>
                <a:ext cx="1630218" cy="1709834"/>
              </a:xfrm>
              <a:prstGeom prst="rect">
                <a:avLst/>
              </a:prstGeom>
              <a:noFill/>
              <a:ln>
                <a:noFill/>
              </a:ln>
            </p:spPr>
          </p:pic>
          <p:pic>
            <p:nvPicPr>
              <p:cNvPr descr="G:\002-KIMS BUSINESS\007-02-Googleslidesppt\02-GSppt-Contents-Kim\20170429\02-\item02.png" id="22" name="Google Shape;22;p43"/>
              <p:cNvPicPr preferRelativeResize="0"/>
              <p:nvPr/>
            </p:nvPicPr>
            <p:blipFill rotWithShape="1">
              <a:blip r:embed="rId3">
                <a:alphaModFix/>
              </a:blip>
              <a:srcRect b="0" l="0" r="0" t="0"/>
              <a:stretch/>
            </p:blipFill>
            <p:spPr>
              <a:xfrm rot="-3030977">
                <a:off x="1645526" y="1354124"/>
                <a:ext cx="1630218" cy="1709834"/>
              </a:xfrm>
              <a:prstGeom prst="rect">
                <a:avLst/>
              </a:prstGeom>
              <a:noFill/>
              <a:ln>
                <a:noFill/>
              </a:ln>
            </p:spPr>
          </p:pic>
          <p:sp>
            <p:nvSpPr>
              <p:cNvPr id="23" name="Google Shape;23;p43"/>
              <p:cNvSpPr/>
              <p:nvPr/>
            </p:nvSpPr>
            <p:spPr>
              <a:xfrm>
                <a:off x="1115616" y="1539635"/>
                <a:ext cx="1616891" cy="16168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G:\002-KIMS BUSINESS\007-02-Googleslidesppt\02-GSppt-Contents-Kim\20170429\02-\item02.png" id="24" name="Google Shape;24;p43"/>
              <p:cNvPicPr preferRelativeResize="0"/>
              <p:nvPr/>
            </p:nvPicPr>
            <p:blipFill rotWithShape="1">
              <a:blip r:embed="rId2">
                <a:alphaModFix/>
              </a:blip>
              <a:srcRect b="0" l="0" r="0" t="0"/>
              <a:stretch/>
            </p:blipFill>
            <p:spPr>
              <a:xfrm rot="-8124767">
                <a:off x="894913" y="1065128"/>
                <a:ext cx="1630218" cy="1709834"/>
              </a:xfrm>
              <a:prstGeom prst="rect">
                <a:avLst/>
              </a:prstGeom>
              <a:noFill/>
              <a:ln>
                <a:noFill/>
              </a:ln>
            </p:spPr>
          </p:pic>
        </p:grpSp>
        <p:sp>
          <p:nvSpPr>
            <p:cNvPr id="25" name="Google Shape;25;p43"/>
            <p:cNvSpPr/>
            <p:nvPr/>
          </p:nvSpPr>
          <p:spPr>
            <a:xfrm>
              <a:off x="3452395" y="1155308"/>
              <a:ext cx="2188355" cy="2188355"/>
            </a:xfrm>
            <a:prstGeom prst="ellipse">
              <a:avLst/>
            </a:prstGeom>
            <a:noFill/>
            <a:ln cap="flat" cmpd="sng" w="15875">
              <a:solidFill>
                <a:schemeClr val="accent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6" name="Google Shape;26;p43"/>
          <p:cNvSpPr txBox="1"/>
          <p:nvPr>
            <p:ph idx="1" type="body"/>
          </p:nvPr>
        </p:nvSpPr>
        <p:spPr>
          <a:xfrm>
            <a:off x="3392288" y="2283718"/>
            <a:ext cx="2359424" cy="57606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7" name="Google Shape;27;p43"/>
          <p:cNvSpPr txBox="1"/>
          <p:nvPr>
            <p:ph idx="2" type="body"/>
          </p:nvPr>
        </p:nvSpPr>
        <p:spPr>
          <a:xfrm>
            <a:off x="3392140" y="2859781"/>
            <a:ext cx="2359424" cy="576065"/>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Layout">
  <p:cSld name="Section Break Layout">
    <p:bg>
      <p:bgPr>
        <a:solidFill>
          <a:schemeClr val="accent2"/>
        </a:solidFill>
      </p:bgPr>
    </p:bg>
    <p:spTree>
      <p:nvGrpSpPr>
        <p:cNvPr id="107" name="Shape 107"/>
        <p:cNvGrpSpPr/>
        <p:nvPr/>
      </p:nvGrpSpPr>
      <p:grpSpPr>
        <a:xfrm>
          <a:off x="0" y="0"/>
          <a:ext cx="0" cy="0"/>
          <a:chOff x="0" y="0"/>
          <a:chExt cx="0" cy="0"/>
        </a:xfrm>
      </p:grpSpPr>
      <p:sp>
        <p:nvSpPr>
          <p:cNvPr id="108" name="Google Shape;108;p42"/>
          <p:cNvSpPr txBox="1"/>
          <p:nvPr>
            <p:ph idx="1" type="body"/>
          </p:nvPr>
        </p:nvSpPr>
        <p:spPr>
          <a:xfrm>
            <a:off x="3707904" y="2253238"/>
            <a:ext cx="5436096" cy="473576"/>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9" name="Google Shape;109;p42"/>
          <p:cNvSpPr txBox="1"/>
          <p:nvPr>
            <p:ph idx="2" type="body"/>
          </p:nvPr>
        </p:nvSpPr>
        <p:spPr>
          <a:xfrm>
            <a:off x="3707904" y="2726814"/>
            <a:ext cx="5436096" cy="288032"/>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110" name="Google Shape;110;p42"/>
          <p:cNvGrpSpPr/>
          <p:nvPr/>
        </p:nvGrpSpPr>
        <p:grpSpPr>
          <a:xfrm>
            <a:off x="993729" y="1029993"/>
            <a:ext cx="3109390" cy="2844221"/>
            <a:chOff x="529369" y="738986"/>
            <a:chExt cx="3109390" cy="2844221"/>
          </a:xfrm>
        </p:grpSpPr>
        <p:pic>
          <p:nvPicPr>
            <p:cNvPr descr="G:\002-KIMS BUSINESS\007-02-Googleslidesppt\02-GSppt-Contents-Kim\20170429\02-\item02.png" id="111" name="Google Shape;111;p42"/>
            <p:cNvPicPr preferRelativeResize="0"/>
            <p:nvPr/>
          </p:nvPicPr>
          <p:blipFill rotWithShape="1">
            <a:blip r:embed="rId2">
              <a:alphaModFix/>
            </a:blip>
            <a:srcRect b="0" l="0" r="0" t="0"/>
            <a:stretch/>
          </p:blipFill>
          <p:spPr>
            <a:xfrm rot="5004758">
              <a:off x="963129" y="1820488"/>
              <a:ext cx="1630218" cy="1709834"/>
            </a:xfrm>
            <a:prstGeom prst="rect">
              <a:avLst/>
            </a:prstGeom>
            <a:noFill/>
            <a:ln>
              <a:noFill/>
            </a:ln>
          </p:spPr>
        </p:pic>
        <p:pic>
          <p:nvPicPr>
            <p:cNvPr descr="G:\002-KIMS BUSINESS\007-02-Googleslidesppt\02-GSppt-Contents-Kim\20170429\02-\item02.png" id="112" name="Google Shape;112;p42"/>
            <p:cNvPicPr preferRelativeResize="0"/>
            <p:nvPr/>
          </p:nvPicPr>
          <p:blipFill rotWithShape="1">
            <a:blip r:embed="rId3">
              <a:alphaModFix/>
            </a:blip>
            <a:srcRect b="0" l="0" r="0" t="0"/>
            <a:stretch/>
          </p:blipFill>
          <p:spPr>
            <a:xfrm rot="-3030977">
              <a:off x="1645526" y="1354124"/>
              <a:ext cx="1630218" cy="1709834"/>
            </a:xfrm>
            <a:prstGeom prst="rect">
              <a:avLst/>
            </a:prstGeom>
            <a:noFill/>
            <a:ln>
              <a:noFill/>
            </a:ln>
          </p:spPr>
        </p:pic>
        <p:sp>
          <p:nvSpPr>
            <p:cNvPr id="113" name="Google Shape;113;p42"/>
            <p:cNvSpPr/>
            <p:nvPr/>
          </p:nvSpPr>
          <p:spPr>
            <a:xfrm>
              <a:off x="1115616" y="1539635"/>
              <a:ext cx="1616891" cy="161689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G:\002-KIMS BUSINESS\007-02-Googleslidesppt\02-GSppt-Contents-Kim\20170429\02-\item02.png" id="114" name="Google Shape;114;p42"/>
            <p:cNvPicPr preferRelativeResize="0"/>
            <p:nvPr/>
          </p:nvPicPr>
          <p:blipFill rotWithShape="1">
            <a:blip r:embed="rId2">
              <a:alphaModFix/>
            </a:blip>
            <a:srcRect b="0" l="0" r="0" t="0"/>
            <a:stretch/>
          </p:blipFill>
          <p:spPr>
            <a:xfrm rot="-8124767">
              <a:off x="894913" y="1065128"/>
              <a:ext cx="1630218" cy="170983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solidFill>
          <a:srgbClr val="57A7BD"/>
        </a:solidFill>
      </p:bgPr>
    </p:bg>
    <p:spTree>
      <p:nvGrpSpPr>
        <p:cNvPr id="28" name="Shape 28"/>
        <p:cNvGrpSpPr/>
        <p:nvPr/>
      </p:nvGrpSpPr>
      <p:grpSpPr>
        <a:xfrm>
          <a:off x="0" y="0"/>
          <a:ext cx="0" cy="0"/>
          <a:chOff x="0" y="0"/>
          <a:chExt cx="0" cy="0"/>
        </a:xfrm>
      </p:grpSpPr>
      <p:sp>
        <p:nvSpPr>
          <p:cNvPr id="29" name="Google Shape;29;p58"/>
          <p:cNvSpPr txBox="1"/>
          <p:nvPr>
            <p:ph idx="1" type="body"/>
          </p:nvPr>
        </p:nvSpPr>
        <p:spPr>
          <a:xfrm>
            <a:off x="0" y="3775634"/>
            <a:ext cx="9144000" cy="57606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 name="Google Shape;30;p58"/>
          <p:cNvSpPr txBox="1"/>
          <p:nvPr>
            <p:ph idx="2" type="body"/>
          </p:nvPr>
        </p:nvSpPr>
        <p:spPr>
          <a:xfrm>
            <a:off x="-148" y="4351698"/>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G:\002-KIMS BUSINESS\007-02-Googleslidesppt\02-GSppt-Contents-Kim\20170429\02-\item01.png" id="31" name="Google Shape;31;p58"/>
          <p:cNvPicPr preferRelativeResize="0"/>
          <p:nvPr/>
        </p:nvPicPr>
        <p:blipFill rotWithShape="1">
          <a:blip r:embed="rId2">
            <a:alphaModFix/>
          </a:blip>
          <a:srcRect b="0" l="0" r="0" t="0"/>
          <a:stretch/>
        </p:blipFill>
        <p:spPr>
          <a:xfrm>
            <a:off x="2985165" y="357831"/>
            <a:ext cx="3101574" cy="3419422"/>
          </a:xfrm>
          <a:prstGeom prst="rect">
            <a:avLst/>
          </a:prstGeom>
          <a:noFill/>
          <a:ln>
            <a:noFill/>
          </a:ln>
        </p:spPr>
      </p:pic>
      <p:sp>
        <p:nvSpPr>
          <p:cNvPr id="32" name="Google Shape;32;p58"/>
          <p:cNvSpPr/>
          <p:nvPr/>
        </p:nvSpPr>
        <p:spPr>
          <a:xfrm rot="2539017">
            <a:off x="-150396" y="312859"/>
            <a:ext cx="1311499" cy="276834"/>
          </a:xfrm>
          <a:custGeom>
            <a:rect b="b" l="l" r="r" t="t"/>
            <a:pathLst>
              <a:path extrusionOk="0" h="276834" w="1311499">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58"/>
          <p:cNvSpPr/>
          <p:nvPr/>
        </p:nvSpPr>
        <p:spPr>
          <a:xfrm rot="2539017">
            <a:off x="7980742" y="4555158"/>
            <a:ext cx="1313980" cy="276835"/>
          </a:xfrm>
          <a:custGeom>
            <a:rect b="b" l="l" r="r" t="t"/>
            <a:pathLst>
              <a:path extrusionOk="0" h="276835" w="131398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bg>
      <p:bgPr>
        <a:blipFill>
          <a:blip r:embed="rId2">
            <a:alphaModFix/>
          </a:blip>
          <a:stretch>
            <a:fillRect/>
          </a:stretch>
        </a:blipFill>
      </p:bgPr>
    </p:bg>
    <p:spTree>
      <p:nvGrpSpPr>
        <p:cNvPr id="35" name="Shape 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 Layout">
  <p:cSld name="1_Basic Layou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44"/>
          <p:cNvSpPr txBox="1"/>
          <p:nvPr>
            <p:ph idx="1" type="body"/>
          </p:nvPr>
        </p:nvSpPr>
        <p:spPr>
          <a:xfrm>
            <a:off x="1619672" y="123478"/>
            <a:ext cx="7524328"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8" name="Google Shape;38;p44"/>
          <p:cNvSpPr txBox="1"/>
          <p:nvPr>
            <p:ph idx="2" type="body"/>
          </p:nvPr>
        </p:nvSpPr>
        <p:spPr>
          <a:xfrm>
            <a:off x="1619672" y="699542"/>
            <a:ext cx="7524328" cy="288032"/>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nd Contents Layout">
  <p:cSld name="1_Images and Contents Layou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45"/>
          <p:cNvSpPr/>
          <p:nvPr>
            <p:ph idx="2" type="pic"/>
          </p:nvPr>
        </p:nvSpPr>
        <p:spPr>
          <a:xfrm>
            <a:off x="3563888" y="627534"/>
            <a:ext cx="1296144" cy="1296144"/>
          </a:xfrm>
          <a:prstGeom prst="ellipse">
            <a:avLst/>
          </a:prstGeom>
          <a:solidFill>
            <a:srgbClr val="F2F2F2"/>
          </a:solidFill>
          <a:ln>
            <a:noFill/>
          </a:ln>
        </p:spPr>
      </p:sp>
      <p:sp>
        <p:nvSpPr>
          <p:cNvPr id="41" name="Google Shape;41;p45"/>
          <p:cNvSpPr/>
          <p:nvPr>
            <p:ph idx="3" type="pic"/>
          </p:nvPr>
        </p:nvSpPr>
        <p:spPr>
          <a:xfrm>
            <a:off x="3563888" y="2031690"/>
            <a:ext cx="1296144" cy="1296144"/>
          </a:xfrm>
          <a:prstGeom prst="ellipse">
            <a:avLst/>
          </a:prstGeom>
          <a:solidFill>
            <a:srgbClr val="F2F2F2"/>
          </a:solidFill>
          <a:ln>
            <a:noFill/>
          </a:ln>
        </p:spPr>
      </p:sp>
      <p:sp>
        <p:nvSpPr>
          <p:cNvPr id="42" name="Google Shape;42;p45"/>
          <p:cNvSpPr/>
          <p:nvPr>
            <p:ph idx="4" type="pic"/>
          </p:nvPr>
        </p:nvSpPr>
        <p:spPr>
          <a:xfrm>
            <a:off x="3563888" y="3435846"/>
            <a:ext cx="1296144" cy="1296144"/>
          </a:xfrm>
          <a:prstGeom prst="ellipse">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sic Layout">
  <p:cSld name="2_Basic Layout">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46"/>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5" name="Google Shape;45;p4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4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46" name="Shape 46"/>
        <p:cNvGrpSpPr/>
        <p:nvPr/>
      </p:nvGrpSpPr>
      <p:grpSpPr>
        <a:xfrm>
          <a:off x="0" y="0"/>
          <a:ext cx="0" cy="0"/>
          <a:chOff x="0" y="0"/>
          <a:chExt cx="0" cy="0"/>
        </a:xfrm>
      </p:grpSpPr>
      <p:sp>
        <p:nvSpPr>
          <p:cNvPr id="47" name="Google Shape;47;p47"/>
          <p:cNvSpPr/>
          <p:nvPr>
            <p:ph idx="2" type="pic"/>
          </p:nvPr>
        </p:nvSpPr>
        <p:spPr>
          <a:xfrm>
            <a:off x="0" y="0"/>
            <a:ext cx="9144000" cy="5143500"/>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Layout">
  <p:cSld name="Basic Layout">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48"/>
          <p:cNvSpPr txBox="1"/>
          <p:nvPr>
            <p:ph idx="1" type="body"/>
          </p:nvPr>
        </p:nvSpPr>
        <p:spPr>
          <a:xfrm>
            <a:off x="323528" y="123478"/>
            <a:ext cx="8820472" cy="576064"/>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0" name="Google Shape;50;p48"/>
          <p:cNvSpPr txBox="1"/>
          <p:nvPr>
            <p:ph idx="2" type="body"/>
          </p:nvPr>
        </p:nvSpPr>
        <p:spPr>
          <a:xfrm>
            <a:off x="323528" y="699542"/>
            <a:ext cx="8820472" cy="288032"/>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1" name="Google Shape;51;p48"/>
          <p:cNvSpPr/>
          <p:nvPr/>
        </p:nvSpPr>
        <p:spPr>
          <a:xfrm>
            <a:off x="0" y="1059582"/>
            <a:ext cx="9144000" cy="408391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theme" Target="../theme/theme3.xml"/><Relationship Id="rId16" Type="http://schemas.openxmlformats.org/officeDocument/2006/relationships/slideLayout" Target="../slideLayouts/slideLayout19.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 name="Shape 3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8.jp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
          <p:cNvSpPr txBox="1"/>
          <p:nvPr>
            <p:ph idx="1" type="body"/>
          </p:nvPr>
        </p:nvSpPr>
        <p:spPr>
          <a:xfrm>
            <a:off x="2917237" y="1955553"/>
            <a:ext cx="3384300" cy="104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3600"/>
              <a:buNone/>
            </a:pPr>
            <a:r>
              <a:rPr lang="en-US" sz="3000"/>
              <a:t>Báo cáo cuối kỳ</a:t>
            </a:r>
            <a:endParaRPr b="1" sz="3000">
              <a:solidFill>
                <a:srgbClr val="57A7BD"/>
              </a:solidFill>
            </a:endParaRPr>
          </a:p>
        </p:txBody>
      </p:sp>
      <p:sp>
        <p:nvSpPr>
          <p:cNvPr id="120" name="Google Shape;120;p1"/>
          <p:cNvSpPr txBox="1"/>
          <p:nvPr>
            <p:ph idx="2" type="body"/>
          </p:nvPr>
        </p:nvSpPr>
        <p:spPr>
          <a:xfrm>
            <a:off x="2879664" y="3003798"/>
            <a:ext cx="3384376" cy="48117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1"/>
              </a:buClr>
              <a:buSzPts val="1200"/>
              <a:buNone/>
            </a:pPr>
            <a:r>
              <a:rPr lang="en-US"/>
              <a:t>Môn học: Cơ sở đo lường</a:t>
            </a:r>
            <a:endParaRPr/>
          </a:p>
          <a:p>
            <a:pPr indent="0" lvl="0" marL="0" rtl="0" algn="ctr">
              <a:lnSpc>
                <a:spcPct val="100000"/>
              </a:lnSpc>
              <a:spcBef>
                <a:spcPts val="0"/>
              </a:spcBef>
              <a:spcAft>
                <a:spcPts val="0"/>
              </a:spcAft>
              <a:buClr>
                <a:schemeClr val="accent1"/>
              </a:buClr>
              <a:buSzPts val="1200"/>
              <a:buNone/>
            </a:pPr>
            <a:r>
              <a:rPr lang="en-US"/>
              <a:t>Dự án: Phòng tắm thông minh</a:t>
            </a:r>
            <a:endParaRPr/>
          </a:p>
          <a:p>
            <a:pPr indent="0" lvl="0" marL="0" rtl="0" algn="ctr">
              <a:lnSpc>
                <a:spcPct val="100000"/>
              </a:lnSpc>
              <a:spcBef>
                <a:spcPts val="0"/>
              </a:spcBef>
              <a:spcAft>
                <a:spcPts val="0"/>
              </a:spcAft>
              <a:buClr>
                <a:schemeClr val="accent1"/>
              </a:buClr>
              <a:buSzPts val="1200"/>
              <a:buNone/>
            </a:pPr>
            <a:r>
              <a:t/>
            </a:r>
            <a:endParaRPr/>
          </a:p>
          <a:p>
            <a:pPr indent="0" lvl="0" marL="0" rtl="0" algn="ctr">
              <a:lnSpc>
                <a:spcPct val="100000"/>
              </a:lnSpc>
              <a:spcBef>
                <a:spcPts val="0"/>
              </a:spcBef>
              <a:spcAft>
                <a:spcPts val="0"/>
              </a:spcAft>
              <a:buClr>
                <a:schemeClr val="accent1"/>
              </a:buClr>
              <a:buSzPts val="1200"/>
              <a:buNone/>
            </a:pPr>
            <a:r>
              <a:rPr lang="en-US" sz="900"/>
              <a:t>Sinh viên: Phạm Công Chính</a:t>
            </a:r>
            <a:endParaRPr sz="900"/>
          </a:p>
          <a:p>
            <a:pPr indent="0" lvl="0" marL="0" rtl="0" algn="ctr">
              <a:lnSpc>
                <a:spcPct val="100000"/>
              </a:lnSpc>
              <a:spcBef>
                <a:spcPts val="0"/>
              </a:spcBef>
              <a:spcAft>
                <a:spcPts val="0"/>
              </a:spcAft>
              <a:buClr>
                <a:schemeClr val="accent1"/>
              </a:buClr>
              <a:buSzPts val="1200"/>
              <a:buNone/>
            </a:pPr>
            <a:r>
              <a:rPr lang="en-US" sz="900"/>
              <a:t>                   Nguyễn Văn Thành</a:t>
            </a:r>
            <a:endParaRPr sz="900"/>
          </a:p>
        </p:txBody>
      </p:sp>
      <p:pic>
        <p:nvPicPr>
          <p:cNvPr id="121" name="Google Shape;121;p1"/>
          <p:cNvPicPr preferRelativeResize="0"/>
          <p:nvPr/>
        </p:nvPicPr>
        <p:blipFill>
          <a:blip r:embed="rId3">
            <a:alphaModFix/>
          </a:blip>
          <a:stretch>
            <a:fillRect/>
          </a:stretch>
        </p:blipFill>
        <p:spPr>
          <a:xfrm>
            <a:off x="3678750" y="1597375"/>
            <a:ext cx="552450" cy="533400"/>
          </a:xfrm>
          <a:prstGeom prst="rect">
            <a:avLst/>
          </a:prstGeom>
          <a:noFill/>
          <a:ln>
            <a:noFill/>
          </a:ln>
        </p:spPr>
      </p:pic>
      <p:pic>
        <p:nvPicPr>
          <p:cNvPr id="122" name="Google Shape;122;p1"/>
          <p:cNvPicPr preferRelativeResize="0"/>
          <p:nvPr/>
        </p:nvPicPr>
        <p:blipFill>
          <a:blip r:embed="rId4">
            <a:alphaModFix/>
          </a:blip>
          <a:stretch>
            <a:fillRect/>
          </a:stretch>
        </p:blipFill>
        <p:spPr>
          <a:xfrm>
            <a:off x="4988513" y="1602126"/>
            <a:ext cx="514350" cy="523875"/>
          </a:xfrm>
          <a:prstGeom prst="rect">
            <a:avLst/>
          </a:prstGeom>
          <a:noFill/>
          <a:ln>
            <a:noFill/>
          </a:ln>
        </p:spPr>
      </p:pic>
      <p:pic>
        <p:nvPicPr>
          <p:cNvPr id="123" name="Google Shape;123;p1"/>
          <p:cNvPicPr preferRelativeResize="0"/>
          <p:nvPr/>
        </p:nvPicPr>
        <p:blipFill>
          <a:blip r:embed="rId5">
            <a:alphaModFix/>
          </a:blip>
          <a:stretch>
            <a:fillRect/>
          </a:stretch>
        </p:blipFill>
        <p:spPr>
          <a:xfrm>
            <a:off x="4319350" y="1492589"/>
            <a:ext cx="581025" cy="638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346b019ff6_0_15"/>
          <p:cNvSpPr txBox="1"/>
          <p:nvPr>
            <p:ph idx="1" type="body"/>
          </p:nvPr>
        </p:nvSpPr>
        <p:spPr>
          <a:xfrm>
            <a:off x="1218273" y="303025"/>
            <a:ext cx="31542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sz="2400"/>
              <a:t>Cảm biến ánh sáng </a:t>
            </a:r>
            <a:endParaRPr sz="2400"/>
          </a:p>
        </p:txBody>
      </p:sp>
      <p:sp>
        <p:nvSpPr>
          <p:cNvPr id="265" name="Google Shape;265;g1346b019ff6_0_15"/>
          <p:cNvSpPr txBox="1"/>
          <p:nvPr/>
        </p:nvSpPr>
        <p:spPr>
          <a:xfrm>
            <a:off x="4991525" y="3438675"/>
            <a:ext cx="3154200" cy="1446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100">
                <a:solidFill>
                  <a:schemeClr val="lt1"/>
                </a:solidFill>
                <a:latin typeface="Times New Roman"/>
                <a:ea typeface="Times New Roman"/>
                <a:cs typeface="Times New Roman"/>
                <a:sym typeface="Times New Roman"/>
              </a:rPr>
              <a:t>1. Có thể phát hiện độ ẩm và nhiệt độ của môi trường xung quanh </a:t>
            </a:r>
            <a:endParaRPr sz="11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100">
                <a:solidFill>
                  <a:schemeClr val="lt1"/>
                </a:solidFill>
                <a:latin typeface="Times New Roman"/>
                <a:ea typeface="Times New Roman"/>
                <a:cs typeface="Times New Roman"/>
                <a:sym typeface="Times New Roman"/>
              </a:rPr>
              <a:t>2. Cảm biến sử dụng DHT11 </a:t>
            </a:r>
            <a:endParaRPr sz="11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100">
                <a:solidFill>
                  <a:schemeClr val="lt1"/>
                </a:solidFill>
                <a:latin typeface="Times New Roman"/>
                <a:ea typeface="Times New Roman"/>
                <a:cs typeface="Times New Roman"/>
                <a:sym typeface="Times New Roman"/>
              </a:rPr>
              <a:t>3. Mức đo độ ẩm: 20% -95% (dải 0 độ-50 độ) Sai số đo độ ẩm: + -5% </a:t>
            </a:r>
            <a:endParaRPr sz="11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100">
                <a:solidFill>
                  <a:schemeClr val="lt1"/>
                </a:solidFill>
                <a:latin typeface="Times New Roman"/>
                <a:ea typeface="Times New Roman"/>
                <a:cs typeface="Times New Roman"/>
                <a:sym typeface="Times New Roman"/>
              </a:rPr>
              <a:t>4. Mức đo nhiệt độ: 0 độ - 50 độ Sai số đo nhiệt độ: + -2 độ </a:t>
            </a:r>
            <a:endParaRPr sz="11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Clr>
                <a:srgbClr val="000000"/>
              </a:buClr>
              <a:buFont typeface="Arial"/>
              <a:buNone/>
            </a:pPr>
            <a:r>
              <a:rPr lang="en-US" sz="1100">
                <a:solidFill>
                  <a:schemeClr val="lt1"/>
                </a:solidFill>
                <a:latin typeface="Times New Roman"/>
                <a:ea typeface="Times New Roman"/>
                <a:cs typeface="Times New Roman"/>
                <a:sym typeface="Times New Roman"/>
              </a:rPr>
              <a:t>5. Điện áp hoạt động 3.3V-5V</a:t>
            </a:r>
            <a:endParaRPr sz="1100">
              <a:solidFill>
                <a:schemeClr val="lt1"/>
              </a:solidFill>
              <a:latin typeface="Times New Roman"/>
              <a:ea typeface="Times New Roman"/>
              <a:cs typeface="Times New Roman"/>
              <a:sym typeface="Times New Roman"/>
            </a:endParaRPr>
          </a:p>
        </p:txBody>
      </p:sp>
      <p:sp>
        <p:nvSpPr>
          <p:cNvPr id="266" name="Google Shape;266;g1346b019ff6_0_15"/>
          <p:cNvSpPr/>
          <p:nvPr/>
        </p:nvSpPr>
        <p:spPr>
          <a:xfrm>
            <a:off x="7414549" y="1748257"/>
            <a:ext cx="346950" cy="349847"/>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7" name="Google Shape;267;g1346b019ff6_0_15"/>
          <p:cNvSpPr/>
          <p:nvPr/>
        </p:nvSpPr>
        <p:spPr>
          <a:xfrm>
            <a:off x="4963522" y="1796330"/>
            <a:ext cx="334617" cy="257031"/>
          </a:xfrm>
          <a:custGeom>
            <a:rect b="b" l="l" r="r" t="t"/>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8" name="Google Shape;268;g1346b019ff6_0_15"/>
          <p:cNvPicPr preferRelativeResize="0"/>
          <p:nvPr/>
        </p:nvPicPr>
        <p:blipFill>
          <a:blip r:embed="rId3">
            <a:alphaModFix/>
          </a:blip>
          <a:stretch>
            <a:fillRect/>
          </a:stretch>
        </p:blipFill>
        <p:spPr>
          <a:xfrm>
            <a:off x="1500960" y="1049104"/>
            <a:ext cx="2284039" cy="2284039"/>
          </a:xfrm>
          <a:prstGeom prst="rect">
            <a:avLst/>
          </a:prstGeom>
          <a:noFill/>
          <a:ln>
            <a:noFill/>
          </a:ln>
        </p:spPr>
      </p:pic>
      <p:sp>
        <p:nvSpPr>
          <p:cNvPr id="269" name="Google Shape;269;g1346b019ff6_0_15"/>
          <p:cNvSpPr txBox="1"/>
          <p:nvPr>
            <p:ph idx="1" type="body"/>
          </p:nvPr>
        </p:nvSpPr>
        <p:spPr>
          <a:xfrm>
            <a:off x="5091100" y="393650"/>
            <a:ext cx="35775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sz="2400"/>
              <a:t>Cảm biến nhiệt và độ ẩm DHT11</a:t>
            </a:r>
            <a:endParaRPr sz="2400"/>
          </a:p>
        </p:txBody>
      </p:sp>
      <p:sp>
        <p:nvSpPr>
          <p:cNvPr id="270" name="Google Shape;270;g1346b019ff6_0_15"/>
          <p:cNvSpPr txBox="1"/>
          <p:nvPr/>
        </p:nvSpPr>
        <p:spPr>
          <a:xfrm>
            <a:off x="1176925" y="3729550"/>
            <a:ext cx="3432900" cy="769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100">
                <a:solidFill>
                  <a:schemeClr val="lt1"/>
                </a:solidFill>
                <a:latin typeface="Times New Roman"/>
                <a:ea typeface="Times New Roman"/>
                <a:cs typeface="Times New Roman"/>
                <a:sym typeface="Times New Roman"/>
              </a:rPr>
              <a:t>Cảm biến ánh sáng quang trở điện áp hoạt động 3.3 – 5V, </a:t>
            </a:r>
            <a:endParaRPr sz="11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100">
                <a:solidFill>
                  <a:schemeClr val="lt1"/>
                </a:solidFill>
                <a:latin typeface="Times New Roman"/>
                <a:ea typeface="Times New Roman"/>
                <a:cs typeface="Times New Roman"/>
                <a:sym typeface="Times New Roman"/>
              </a:rPr>
              <a:t>Hỗ trợ cả 2 dạng tín hiệu ra Analog và TTL, </a:t>
            </a:r>
            <a:endParaRPr sz="11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100">
                <a:solidFill>
                  <a:schemeClr val="lt1"/>
                </a:solidFill>
                <a:latin typeface="Times New Roman"/>
                <a:ea typeface="Times New Roman"/>
                <a:cs typeface="Times New Roman"/>
                <a:sym typeface="Times New Roman"/>
              </a:rPr>
              <a:t>Ngõ ra Analog 0 – 5V, </a:t>
            </a:r>
            <a:endParaRPr sz="1100">
              <a:solidFill>
                <a:schemeClr val="lt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100">
                <a:solidFill>
                  <a:schemeClr val="lt1"/>
                </a:solidFill>
                <a:latin typeface="Times New Roman"/>
                <a:ea typeface="Times New Roman"/>
                <a:cs typeface="Times New Roman"/>
                <a:sym typeface="Times New Roman"/>
              </a:rPr>
              <a:t>Kích thước 32 x 14mm</a:t>
            </a:r>
            <a:endParaRPr/>
          </a:p>
        </p:txBody>
      </p:sp>
      <p:pic>
        <p:nvPicPr>
          <p:cNvPr id="271" name="Google Shape;271;g1346b019ff6_0_15"/>
          <p:cNvPicPr preferRelativeResize="0"/>
          <p:nvPr/>
        </p:nvPicPr>
        <p:blipFill>
          <a:blip r:embed="rId4">
            <a:alphaModFix/>
          </a:blip>
          <a:stretch>
            <a:fillRect/>
          </a:stretch>
        </p:blipFill>
        <p:spPr>
          <a:xfrm>
            <a:off x="5143912" y="1049100"/>
            <a:ext cx="2952225" cy="2227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346b019ff6_0_35"/>
          <p:cNvSpPr txBox="1"/>
          <p:nvPr>
            <p:ph idx="1" type="body"/>
          </p:nvPr>
        </p:nvSpPr>
        <p:spPr>
          <a:xfrm>
            <a:off x="2053949" y="187625"/>
            <a:ext cx="5036100" cy="576000"/>
          </a:xfrm>
          <a:prstGeom prst="rect">
            <a:avLst/>
          </a:prstGeom>
          <a:noFill/>
          <a:ln>
            <a:noFill/>
          </a:ln>
        </p:spPr>
        <p:txBody>
          <a:bodyPr anchorCtr="0" anchor="ctr" bIns="45700" lIns="91425" spcFirstLastPara="1" rIns="91425" wrap="square" tIns="45700">
            <a:noAutofit/>
          </a:bodyPr>
          <a:lstStyle/>
          <a:p>
            <a:pPr indent="0" lvl="0" marL="0" rtl="0" algn="ctr">
              <a:lnSpc>
                <a:spcPct val="107916"/>
              </a:lnSpc>
              <a:spcBef>
                <a:spcPts val="0"/>
              </a:spcBef>
              <a:spcAft>
                <a:spcPts val="800"/>
              </a:spcAft>
              <a:buClr>
                <a:schemeClr val="dk1"/>
              </a:buClr>
              <a:buSzPts val="1100"/>
              <a:buNone/>
            </a:pPr>
            <a:r>
              <a:rPr b="1" lang="en-US" sz="2400"/>
              <a:t>Arduino Uno R3</a:t>
            </a:r>
            <a:endParaRPr sz="2400"/>
          </a:p>
        </p:txBody>
      </p:sp>
      <p:sp>
        <p:nvSpPr>
          <p:cNvPr id="277" name="Google Shape;277;g1346b019ff6_0_35"/>
          <p:cNvSpPr txBox="1"/>
          <p:nvPr/>
        </p:nvSpPr>
        <p:spPr>
          <a:xfrm>
            <a:off x="2817452" y="3256943"/>
            <a:ext cx="3966300" cy="1831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600"/>
              <a:buNone/>
            </a:pPr>
            <a:r>
              <a:t/>
            </a:r>
            <a:endParaRPr sz="1100">
              <a:solidFill>
                <a:schemeClr val="lt1"/>
              </a:solidFill>
              <a:latin typeface="Times New Roman"/>
              <a:ea typeface="Times New Roman"/>
              <a:cs typeface="Times New Roman"/>
              <a:sym typeface="Times New Roman"/>
            </a:endParaRPr>
          </a:p>
          <a:p>
            <a:pPr indent="0" lvl="0" marL="0" rtl="0" algn="just">
              <a:spcBef>
                <a:spcPts val="0"/>
              </a:spcBef>
              <a:spcAft>
                <a:spcPts val="0"/>
              </a:spcAft>
              <a:buSzPts val="2600"/>
              <a:buNone/>
            </a:pPr>
            <a:r>
              <a:rPr lang="en-US" sz="1100">
                <a:solidFill>
                  <a:schemeClr val="lt1"/>
                </a:solidFill>
                <a:latin typeface="Times New Roman"/>
                <a:ea typeface="Times New Roman"/>
                <a:cs typeface="Times New Roman"/>
                <a:sym typeface="Times New Roman"/>
              </a:rPr>
              <a:t>Chíp chính: ATmel ATmega328 loại cắm, kiểu chân DIP-28 </a:t>
            </a:r>
            <a:endParaRPr sz="1100">
              <a:solidFill>
                <a:schemeClr val="lt1"/>
              </a:solidFill>
              <a:latin typeface="Times New Roman"/>
              <a:ea typeface="Times New Roman"/>
              <a:cs typeface="Times New Roman"/>
              <a:sym typeface="Times New Roman"/>
            </a:endParaRPr>
          </a:p>
          <a:p>
            <a:pPr indent="0" lvl="0" marL="0" rtl="0" algn="just">
              <a:spcBef>
                <a:spcPts val="0"/>
              </a:spcBef>
              <a:spcAft>
                <a:spcPts val="0"/>
              </a:spcAft>
              <a:buSzPts val="2600"/>
              <a:buNone/>
            </a:pPr>
            <a:r>
              <a:rPr lang="en-US" sz="1100">
                <a:solidFill>
                  <a:schemeClr val="lt1"/>
                </a:solidFill>
                <a:latin typeface="Times New Roman"/>
                <a:ea typeface="Times New Roman"/>
                <a:cs typeface="Times New Roman"/>
                <a:sym typeface="Times New Roman"/>
              </a:rPr>
              <a:t>Bộ nhớ: 32KB Flash, 2KB SRAM, 1KB EEPROM </a:t>
            </a:r>
            <a:endParaRPr sz="1100">
              <a:solidFill>
                <a:schemeClr val="lt1"/>
              </a:solidFill>
              <a:latin typeface="Times New Roman"/>
              <a:ea typeface="Times New Roman"/>
              <a:cs typeface="Times New Roman"/>
              <a:sym typeface="Times New Roman"/>
            </a:endParaRPr>
          </a:p>
          <a:p>
            <a:pPr indent="0" lvl="0" marL="0" rtl="0" algn="just">
              <a:spcBef>
                <a:spcPts val="0"/>
              </a:spcBef>
              <a:spcAft>
                <a:spcPts val="0"/>
              </a:spcAft>
              <a:buSzPts val="2600"/>
              <a:buNone/>
            </a:pPr>
            <a:r>
              <a:rPr lang="en-US" sz="1100">
                <a:solidFill>
                  <a:schemeClr val="lt1"/>
                </a:solidFill>
                <a:latin typeface="Times New Roman"/>
                <a:ea typeface="Times New Roman"/>
                <a:cs typeface="Times New Roman"/>
                <a:sym typeface="Times New Roman"/>
              </a:rPr>
              <a:t>Giao tiếp: 2 bộ SPI, 1 bộ I2C, 1 bộ USART. </a:t>
            </a:r>
            <a:endParaRPr sz="1100">
              <a:solidFill>
                <a:schemeClr val="lt1"/>
              </a:solidFill>
              <a:latin typeface="Times New Roman"/>
              <a:ea typeface="Times New Roman"/>
              <a:cs typeface="Times New Roman"/>
              <a:sym typeface="Times New Roman"/>
            </a:endParaRPr>
          </a:p>
          <a:p>
            <a:pPr indent="0" lvl="0" marL="0" rtl="0" algn="just">
              <a:spcBef>
                <a:spcPts val="0"/>
              </a:spcBef>
              <a:spcAft>
                <a:spcPts val="0"/>
              </a:spcAft>
              <a:buSzPts val="2600"/>
              <a:buNone/>
            </a:pPr>
            <a:r>
              <a:rPr lang="en-US" sz="1100">
                <a:solidFill>
                  <a:schemeClr val="lt1"/>
                </a:solidFill>
                <a:latin typeface="Times New Roman"/>
                <a:ea typeface="Times New Roman"/>
                <a:cs typeface="Times New Roman"/>
                <a:sym typeface="Times New Roman"/>
              </a:rPr>
              <a:t>6 kênh ADC 10bit tốc độ chuyển đổi 15000 mẫu/giây </a:t>
            </a:r>
            <a:endParaRPr sz="1100">
              <a:solidFill>
                <a:schemeClr val="lt1"/>
              </a:solidFill>
              <a:latin typeface="Times New Roman"/>
              <a:ea typeface="Times New Roman"/>
              <a:cs typeface="Times New Roman"/>
              <a:sym typeface="Times New Roman"/>
            </a:endParaRPr>
          </a:p>
          <a:p>
            <a:pPr indent="0" lvl="0" marL="0" rtl="0" algn="just">
              <a:spcBef>
                <a:spcPts val="0"/>
              </a:spcBef>
              <a:spcAft>
                <a:spcPts val="0"/>
              </a:spcAft>
              <a:buSzPts val="2600"/>
              <a:buNone/>
            </a:pPr>
            <a:r>
              <a:rPr lang="en-US" sz="1100">
                <a:solidFill>
                  <a:schemeClr val="lt1"/>
                </a:solidFill>
                <a:latin typeface="Times New Roman"/>
                <a:ea typeface="Times New Roman"/>
                <a:cs typeface="Times New Roman"/>
                <a:sym typeface="Times New Roman"/>
              </a:rPr>
              <a:t>Timer: 2 bột timer 8bit và 1 bộ Timer 16bit </a:t>
            </a:r>
            <a:endParaRPr sz="1100">
              <a:solidFill>
                <a:schemeClr val="lt1"/>
              </a:solidFill>
              <a:latin typeface="Times New Roman"/>
              <a:ea typeface="Times New Roman"/>
              <a:cs typeface="Times New Roman"/>
              <a:sym typeface="Times New Roman"/>
            </a:endParaRPr>
          </a:p>
          <a:p>
            <a:pPr indent="0" lvl="0" marL="0" rtl="0" algn="just">
              <a:spcBef>
                <a:spcPts val="0"/>
              </a:spcBef>
              <a:spcAft>
                <a:spcPts val="0"/>
              </a:spcAft>
              <a:buSzPts val="2600"/>
              <a:buNone/>
            </a:pPr>
            <a:r>
              <a:rPr lang="en-US" sz="1100">
                <a:solidFill>
                  <a:schemeClr val="lt1"/>
                </a:solidFill>
                <a:latin typeface="Times New Roman"/>
                <a:ea typeface="Times New Roman"/>
                <a:cs typeface="Times New Roman"/>
                <a:sym typeface="Times New Roman"/>
              </a:rPr>
              <a:t>Nguồn cấp cho KIT: 6-12VDC, chú ý cấp sai cực âm dương có nguy cơ cao gây hỏng KIT </a:t>
            </a:r>
            <a:endParaRPr sz="1100">
              <a:solidFill>
                <a:schemeClr val="lt1"/>
              </a:solidFill>
              <a:latin typeface="Times New Roman"/>
              <a:ea typeface="Times New Roman"/>
              <a:cs typeface="Times New Roman"/>
              <a:sym typeface="Times New Roman"/>
            </a:endParaRPr>
          </a:p>
          <a:p>
            <a:pPr indent="0" lvl="0" marL="0" rtl="0" algn="just">
              <a:spcBef>
                <a:spcPts val="0"/>
              </a:spcBef>
              <a:spcAft>
                <a:spcPts val="0"/>
              </a:spcAft>
              <a:buSzPts val="2600"/>
              <a:buNone/>
            </a:pPr>
            <a:r>
              <a:rPr lang="en-US" sz="1100">
                <a:solidFill>
                  <a:schemeClr val="lt1"/>
                </a:solidFill>
                <a:latin typeface="Times New Roman"/>
                <a:ea typeface="Times New Roman"/>
                <a:cs typeface="Times New Roman"/>
                <a:sym typeface="Times New Roman"/>
              </a:rPr>
              <a:t>Số chân I/O digital: 14 pins (có 6 chân PWM)</a:t>
            </a:r>
            <a:endParaRPr sz="11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a:p>
        </p:txBody>
      </p:sp>
      <p:sp>
        <p:nvSpPr>
          <p:cNvPr id="278" name="Google Shape;278;g1346b019ff6_0_35"/>
          <p:cNvSpPr/>
          <p:nvPr/>
        </p:nvSpPr>
        <p:spPr>
          <a:xfrm>
            <a:off x="7414549" y="1748257"/>
            <a:ext cx="346950" cy="349847"/>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g1346b019ff6_0_35"/>
          <p:cNvSpPr/>
          <p:nvPr/>
        </p:nvSpPr>
        <p:spPr>
          <a:xfrm>
            <a:off x="4963522" y="1796330"/>
            <a:ext cx="334617" cy="257031"/>
          </a:xfrm>
          <a:custGeom>
            <a:rect b="b" l="l" r="r" t="t"/>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0" name="Google Shape;280;g1346b019ff6_0_35"/>
          <p:cNvPicPr preferRelativeResize="0"/>
          <p:nvPr/>
        </p:nvPicPr>
        <p:blipFill>
          <a:blip r:embed="rId3">
            <a:alphaModFix/>
          </a:blip>
          <a:stretch>
            <a:fillRect/>
          </a:stretch>
        </p:blipFill>
        <p:spPr>
          <a:xfrm>
            <a:off x="3429973" y="906367"/>
            <a:ext cx="2284040" cy="22840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idx="1" type="body"/>
          </p:nvPr>
        </p:nvSpPr>
        <p:spPr>
          <a:xfrm>
            <a:off x="1960500" y="93500"/>
            <a:ext cx="57402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a:t>3. Nguyên lý hoạt động</a:t>
            </a:r>
            <a:endParaRPr/>
          </a:p>
        </p:txBody>
      </p:sp>
      <p:grpSp>
        <p:nvGrpSpPr>
          <p:cNvPr id="286" name="Google Shape;286;p31"/>
          <p:cNvGrpSpPr/>
          <p:nvPr/>
        </p:nvGrpSpPr>
        <p:grpSpPr>
          <a:xfrm>
            <a:off x="1331640" y="1033690"/>
            <a:ext cx="1924925" cy="2069623"/>
            <a:chOff x="1331640" y="1033690"/>
            <a:chExt cx="1924925" cy="2069623"/>
          </a:xfrm>
        </p:grpSpPr>
        <p:sp>
          <p:nvSpPr>
            <p:cNvPr id="287" name="Google Shape;287;p31"/>
            <p:cNvSpPr/>
            <p:nvPr/>
          </p:nvSpPr>
          <p:spPr>
            <a:xfrm rot="2573601">
              <a:off x="1069967" y="1778926"/>
              <a:ext cx="2232248" cy="108000"/>
            </a:xfrm>
            <a:prstGeom prst="roundRect">
              <a:avLst>
                <a:gd fmla="val 50000" name="adj"/>
              </a:avLst>
            </a:pr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8" name="Google Shape;288;p31"/>
            <p:cNvSpPr/>
            <p:nvPr/>
          </p:nvSpPr>
          <p:spPr>
            <a:xfrm rot="2573601">
              <a:off x="1285990" y="2250078"/>
              <a:ext cx="2232248" cy="108000"/>
            </a:xfrm>
            <a:prstGeom prst="roundRect">
              <a:avLst>
                <a:gd fmla="val 50000" name="adj"/>
              </a:avLst>
            </a:prstGeom>
            <a:solidFill>
              <a:schemeClr val="lt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9" name="Google Shape;289;p31"/>
          <p:cNvSpPr/>
          <p:nvPr/>
        </p:nvSpPr>
        <p:spPr>
          <a:xfrm rot="2539017">
            <a:off x="7980742" y="4555158"/>
            <a:ext cx="1313980" cy="276835"/>
          </a:xfrm>
          <a:custGeom>
            <a:rect b="b" l="l" r="r" t="t"/>
            <a:pathLst>
              <a:path extrusionOk="0" h="276835" w="131398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 name="Google Shape;290;p31"/>
          <p:cNvSpPr txBox="1"/>
          <p:nvPr/>
        </p:nvSpPr>
        <p:spPr>
          <a:xfrm>
            <a:off x="1960500" y="861000"/>
            <a:ext cx="5584200" cy="2208900"/>
          </a:xfrm>
          <a:prstGeom prst="rect">
            <a:avLst/>
          </a:prstGeom>
          <a:solidFill>
            <a:srgbClr val="69B6CC"/>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1200">
              <a:solidFill>
                <a:schemeClr val="lt1"/>
              </a:solidFill>
            </a:endParaRPr>
          </a:p>
          <a:p>
            <a:pPr indent="-457200" lvl="0" marL="0" rtl="0" algn="just">
              <a:lnSpc>
                <a:spcPct val="107916"/>
              </a:lnSpc>
              <a:spcBef>
                <a:spcPts val="0"/>
              </a:spcBef>
              <a:spcAft>
                <a:spcPts val="0"/>
              </a:spcAft>
              <a:buSzPts val="1100"/>
              <a:buNone/>
            </a:pPr>
            <a:r>
              <a:rPr lang="en-US" sz="1300">
                <a:solidFill>
                  <a:schemeClr val="dk1"/>
                </a:solidFill>
                <a:latin typeface="Times New Roman"/>
                <a:ea typeface="Times New Roman"/>
                <a:cs typeface="Times New Roman"/>
                <a:sym typeface="Times New Roman"/>
              </a:rPr>
              <a:t>         </a:t>
            </a:r>
            <a:r>
              <a:rPr lang="en-US" sz="1300">
                <a:solidFill>
                  <a:schemeClr val="lt1"/>
                </a:solidFill>
                <a:latin typeface="Times New Roman"/>
                <a:ea typeface="Times New Roman"/>
                <a:cs typeface="Times New Roman"/>
                <a:sym typeface="Times New Roman"/>
              </a:rPr>
              <a:t>Dữ liệu sẽ được hiển thị trên màn hình gồm nhiệt độ, độ ẩm phòng. Đối với mức nước, đèn sẽ báo đỏ khi mức nước thấp báo động và màu xanh khi mức nước đạt tiêu chuẩn. </a:t>
            </a:r>
            <a:endParaRPr sz="1300">
              <a:solidFill>
                <a:schemeClr val="lt1"/>
              </a:solidFill>
              <a:latin typeface="Times New Roman"/>
              <a:ea typeface="Times New Roman"/>
              <a:cs typeface="Times New Roman"/>
              <a:sym typeface="Times New Roman"/>
            </a:endParaRPr>
          </a:p>
          <a:p>
            <a:pPr indent="-457200" lvl="0" marL="0" rtl="0" algn="just">
              <a:lnSpc>
                <a:spcPct val="107916"/>
              </a:lnSpc>
              <a:spcBef>
                <a:spcPts val="800"/>
              </a:spcBef>
              <a:spcAft>
                <a:spcPts val="0"/>
              </a:spcAft>
              <a:buClr>
                <a:schemeClr val="dk1"/>
              </a:buClr>
              <a:buSzPts val="1100"/>
              <a:buFont typeface="Arial"/>
              <a:buNone/>
            </a:pPr>
            <a:r>
              <a:rPr lang="en-US" sz="1300">
                <a:solidFill>
                  <a:schemeClr val="lt1"/>
                </a:solidFill>
                <a:latin typeface="Times New Roman"/>
                <a:ea typeface="Times New Roman"/>
                <a:cs typeface="Times New Roman"/>
                <a:sym typeface="Times New Roman"/>
              </a:rPr>
              <a:t>         Khi nước trong bình chứa cạn, còi sẽ kêu và tự động ngắt để thông báo cho người dùng. Một trong những tính năng nữa đó là đèn sẽ tự động bật khi nhận thấy không đủ độ sáng tiêu chuẩn và tắt trong trường hợp ngược lại.</a:t>
            </a:r>
            <a:endParaRPr sz="1200">
              <a:solidFill>
                <a:schemeClr val="lt1"/>
              </a:solidFill>
            </a:endParaRPr>
          </a:p>
          <a:p>
            <a:pPr indent="0" lvl="0" marL="0" marR="0" rtl="0" algn="just">
              <a:spcBef>
                <a:spcPts val="800"/>
              </a:spcBef>
              <a:spcAft>
                <a:spcPts val="0"/>
              </a:spcAft>
              <a:buNone/>
            </a:pPr>
            <a:r>
              <a:t/>
            </a:r>
            <a:endParaRPr>
              <a:solidFill>
                <a:schemeClr val="lt1"/>
              </a:solidFill>
            </a:endParaRPr>
          </a:p>
          <a:p>
            <a:pPr indent="0" lvl="0" marL="0" marR="0" rtl="0" algn="just">
              <a:spcBef>
                <a:spcPts val="0"/>
              </a:spcBef>
              <a:spcAft>
                <a:spcPts val="0"/>
              </a:spcAft>
              <a:buNone/>
            </a:pPr>
            <a:r>
              <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None/>
            </a:pPr>
            <a:r>
              <a:rPr lang="en-US"/>
              <a:t>Mô hình Fritzing</a:t>
            </a:r>
            <a:endParaRPr/>
          </a:p>
        </p:txBody>
      </p:sp>
      <p:pic>
        <p:nvPicPr>
          <p:cNvPr id="296" name="Google Shape;296;p15"/>
          <p:cNvPicPr preferRelativeResize="0"/>
          <p:nvPr/>
        </p:nvPicPr>
        <p:blipFill>
          <a:blip r:embed="rId3">
            <a:alphaModFix/>
          </a:blip>
          <a:stretch>
            <a:fillRect/>
          </a:stretch>
        </p:blipFill>
        <p:spPr>
          <a:xfrm>
            <a:off x="2091613" y="701417"/>
            <a:ext cx="5008381" cy="41391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361ae79bfa_0_0"/>
          <p:cNvSpPr txBox="1"/>
          <p:nvPr>
            <p:ph idx="1" type="body"/>
          </p:nvPr>
        </p:nvSpPr>
        <p:spPr>
          <a:xfrm>
            <a:off x="0" y="123478"/>
            <a:ext cx="9144000" cy="576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None/>
            </a:pPr>
            <a:r>
              <a:rPr lang="en-US"/>
              <a:t>4.Mô hình Labview</a:t>
            </a:r>
            <a:endParaRPr/>
          </a:p>
        </p:txBody>
      </p:sp>
      <p:pic>
        <p:nvPicPr>
          <p:cNvPr id="302" name="Google Shape;302;g1361ae79bfa_0_0"/>
          <p:cNvPicPr preferRelativeResize="0"/>
          <p:nvPr/>
        </p:nvPicPr>
        <p:blipFill>
          <a:blip r:embed="rId3">
            <a:alphaModFix/>
          </a:blip>
          <a:stretch>
            <a:fillRect/>
          </a:stretch>
        </p:blipFill>
        <p:spPr>
          <a:xfrm>
            <a:off x="1522500" y="799478"/>
            <a:ext cx="6162547" cy="41392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06" name="Shape 306"/>
        <p:cNvGrpSpPr/>
        <p:nvPr/>
      </p:nvGrpSpPr>
      <p:grpSpPr>
        <a:xfrm>
          <a:off x="0" y="0"/>
          <a:ext cx="0" cy="0"/>
          <a:chOff x="0" y="0"/>
          <a:chExt cx="0" cy="0"/>
        </a:xfrm>
      </p:grpSpPr>
      <p:sp>
        <p:nvSpPr>
          <p:cNvPr id="307" name="Google Shape;307;p17"/>
          <p:cNvSpPr txBox="1"/>
          <p:nvPr/>
        </p:nvSpPr>
        <p:spPr>
          <a:xfrm>
            <a:off x="268251" y="334900"/>
            <a:ext cx="5549100" cy="1110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3"/>
              </a:buClr>
              <a:buSzPts val="3600"/>
              <a:buFont typeface="Arial"/>
              <a:buNone/>
            </a:pPr>
            <a:r>
              <a:rPr b="1" lang="en-US" sz="2700">
                <a:solidFill>
                  <a:schemeClr val="lt1"/>
                </a:solidFill>
              </a:rPr>
              <a:t>5. Tiềm năng sản phẩm</a:t>
            </a:r>
            <a:endParaRPr sz="500">
              <a:solidFill>
                <a:schemeClr val="lt1"/>
              </a:solidFill>
            </a:endParaRPr>
          </a:p>
        </p:txBody>
      </p:sp>
      <p:sp>
        <p:nvSpPr>
          <p:cNvPr id="308" name="Google Shape;308;p17"/>
          <p:cNvSpPr txBox="1"/>
          <p:nvPr/>
        </p:nvSpPr>
        <p:spPr>
          <a:xfrm>
            <a:off x="395536" y="1491630"/>
            <a:ext cx="3579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rPr>
              <a:t>Check chất lượng nước, độ pH của nước ⇒ đưa ra lời khuyên để cải tiến chất lượng nước</a:t>
            </a:r>
            <a:endParaRPr sz="1200">
              <a:solidFill>
                <a:schemeClr val="lt1"/>
              </a:solidFill>
              <a:latin typeface="Arial"/>
              <a:ea typeface="Arial"/>
              <a:cs typeface="Arial"/>
              <a:sym typeface="Arial"/>
            </a:endParaRPr>
          </a:p>
        </p:txBody>
      </p:sp>
      <p:sp>
        <p:nvSpPr>
          <p:cNvPr id="309" name="Google Shape;309;p17"/>
          <p:cNvSpPr txBox="1"/>
          <p:nvPr/>
        </p:nvSpPr>
        <p:spPr>
          <a:xfrm>
            <a:off x="6012271" y="1718325"/>
            <a:ext cx="3380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rPr>
              <a:t>Hẹn giờ đun nước từ xa qua wifi </a:t>
            </a:r>
            <a:endParaRPr sz="1200">
              <a:solidFill>
                <a:schemeClr val="lt1"/>
              </a:solidFill>
            </a:endParaRPr>
          </a:p>
        </p:txBody>
      </p:sp>
      <p:pic>
        <p:nvPicPr>
          <p:cNvPr id="310" name="Google Shape;310;p17"/>
          <p:cNvPicPr preferRelativeResize="0"/>
          <p:nvPr/>
        </p:nvPicPr>
        <p:blipFill>
          <a:blip r:embed="rId3">
            <a:alphaModFix/>
          </a:blip>
          <a:stretch>
            <a:fillRect/>
          </a:stretch>
        </p:blipFill>
        <p:spPr>
          <a:xfrm>
            <a:off x="395525" y="2067475"/>
            <a:ext cx="4245295" cy="2823500"/>
          </a:xfrm>
          <a:prstGeom prst="rect">
            <a:avLst/>
          </a:prstGeom>
          <a:noFill/>
          <a:ln>
            <a:noFill/>
          </a:ln>
        </p:spPr>
      </p:pic>
      <p:pic>
        <p:nvPicPr>
          <p:cNvPr id="311" name="Google Shape;311;p17"/>
          <p:cNvPicPr preferRelativeResize="0"/>
          <p:nvPr/>
        </p:nvPicPr>
        <p:blipFill>
          <a:blip r:embed="rId4">
            <a:alphaModFix/>
          </a:blip>
          <a:stretch>
            <a:fillRect/>
          </a:stretch>
        </p:blipFill>
        <p:spPr>
          <a:xfrm>
            <a:off x="6012275" y="2067475"/>
            <a:ext cx="2783500" cy="278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
          <p:cNvSpPr txBox="1"/>
          <p:nvPr/>
        </p:nvSpPr>
        <p:spPr>
          <a:xfrm>
            <a:off x="4484700" y="2632972"/>
            <a:ext cx="3672300" cy="701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400"/>
              <a:buFont typeface="Arial"/>
              <a:buNone/>
            </a:pPr>
            <a:r>
              <a:rPr lang="en-US">
                <a:solidFill>
                  <a:schemeClr val="lt1"/>
                </a:solidFill>
              </a:rPr>
              <a:t>Report: Design and development of a water bath control system: A virtual laboratory </a:t>
            </a:r>
            <a:r>
              <a:rPr lang="en-US">
                <a:solidFill>
                  <a:schemeClr val="lt1"/>
                </a:solidFill>
              </a:rPr>
              <a:t>environment </a:t>
            </a:r>
            <a:r>
              <a:rPr lang="en-US">
                <a:solidFill>
                  <a:schemeClr val="lt1"/>
                </a:solidFill>
              </a:rPr>
              <a:t>- N. Hasim; M.F. Basar; M. S. Aras</a:t>
            </a:r>
            <a:endParaRPr>
              <a:solidFill>
                <a:schemeClr val="lt1"/>
              </a:solidFill>
            </a:endParaRPr>
          </a:p>
        </p:txBody>
      </p:sp>
      <p:sp>
        <p:nvSpPr>
          <p:cNvPr id="317" name="Google Shape;317;p6"/>
          <p:cNvSpPr txBox="1"/>
          <p:nvPr/>
        </p:nvSpPr>
        <p:spPr>
          <a:xfrm>
            <a:off x="4484706" y="3732352"/>
            <a:ext cx="3672300" cy="24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400"/>
              <a:buFont typeface="Arial"/>
              <a:buNone/>
            </a:pPr>
            <a:r>
              <a:rPr lang="en-US">
                <a:solidFill>
                  <a:schemeClr val="lt1"/>
                </a:solidFill>
              </a:rPr>
              <a:t>Bathroom Ventilation Fan Controller v2.1 - Project Hub</a:t>
            </a:r>
            <a:endParaRPr/>
          </a:p>
        </p:txBody>
      </p:sp>
      <p:sp>
        <p:nvSpPr>
          <p:cNvPr id="318" name="Google Shape;318;p6"/>
          <p:cNvSpPr txBox="1"/>
          <p:nvPr/>
        </p:nvSpPr>
        <p:spPr>
          <a:xfrm>
            <a:off x="4484700" y="4374490"/>
            <a:ext cx="3672300" cy="560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400"/>
              <a:buFont typeface="Arial"/>
              <a:buNone/>
            </a:pPr>
            <a:r>
              <a:rPr lang="en-US">
                <a:solidFill>
                  <a:schemeClr val="lt1"/>
                </a:solidFill>
              </a:rPr>
              <a:t>Labview Advanced Programming Techniques - Rick Bitter, Taqi Mohiuddin, Matt Nawrocki</a:t>
            </a:r>
            <a:endParaRPr/>
          </a:p>
        </p:txBody>
      </p:sp>
      <p:sp>
        <p:nvSpPr>
          <p:cNvPr id="319" name="Google Shape;319;p6"/>
          <p:cNvSpPr txBox="1"/>
          <p:nvPr/>
        </p:nvSpPr>
        <p:spPr>
          <a:xfrm>
            <a:off x="1110550" y="1611600"/>
            <a:ext cx="3000000" cy="1680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600"/>
              <a:buFont typeface="Arial"/>
              <a:buNone/>
            </a:pPr>
            <a:r>
              <a:rPr b="1" lang="en-US" sz="2400">
                <a:solidFill>
                  <a:schemeClr val="lt1"/>
                </a:solidFill>
              </a:rPr>
              <a:t>Chương 6: Teamwork &amp; Tài liệu tham khảo</a:t>
            </a:r>
            <a:endParaRPr b="1" sz="2400">
              <a:solidFill>
                <a:schemeClr val="lt1"/>
              </a:solidFill>
              <a:latin typeface="Arial"/>
              <a:ea typeface="Arial"/>
              <a:cs typeface="Arial"/>
              <a:sym typeface="Arial"/>
            </a:endParaRPr>
          </a:p>
        </p:txBody>
      </p:sp>
      <p:sp>
        <p:nvSpPr>
          <p:cNvPr id="320" name="Google Shape;320;p6"/>
          <p:cNvSpPr txBox="1"/>
          <p:nvPr/>
        </p:nvSpPr>
        <p:spPr>
          <a:xfrm>
            <a:off x="4484700" y="995175"/>
            <a:ext cx="3672300" cy="1482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lt1"/>
                </a:solidFill>
              </a:rPr>
              <a:t>Lên kế hoạch, công việc qua ứng dụng làm việc từ xa Notion</a:t>
            </a:r>
            <a:endParaRPr>
              <a:solidFill>
                <a:schemeClr val="lt1"/>
              </a:solidFill>
            </a:endParaRPr>
          </a:p>
          <a:p>
            <a:pPr indent="0" lvl="0" marL="0" rtl="0" algn="l">
              <a:spcBef>
                <a:spcPts val="800"/>
              </a:spcBef>
              <a:spcAft>
                <a:spcPts val="0"/>
              </a:spcAft>
              <a:buClr>
                <a:schemeClr val="dk1"/>
              </a:buClr>
              <a:buSzPts val="1100"/>
              <a:buFont typeface="Arial"/>
              <a:buNone/>
            </a:pPr>
            <a:r>
              <a:rPr lang="en-US">
                <a:solidFill>
                  <a:schemeClr val="lt1"/>
                </a:solidFill>
              </a:rPr>
              <a:t>Họp online qua các nền tảng như meet, Teams</a:t>
            </a:r>
            <a:endParaRPr>
              <a:solidFill>
                <a:schemeClr val="lt1"/>
              </a:solidFill>
            </a:endParaRPr>
          </a:p>
          <a:p>
            <a:pPr indent="0" lvl="0" marL="0" rtl="0" algn="l">
              <a:spcBef>
                <a:spcPts val="800"/>
              </a:spcBef>
              <a:spcAft>
                <a:spcPts val="0"/>
              </a:spcAft>
              <a:buClr>
                <a:schemeClr val="dk1"/>
              </a:buClr>
              <a:buSzPts val="1100"/>
              <a:buFont typeface="Arial"/>
              <a:buNone/>
            </a:pPr>
            <a:r>
              <a:rPr lang="en-US">
                <a:solidFill>
                  <a:schemeClr val="lt1"/>
                </a:solidFill>
              </a:rPr>
              <a:t>Xử lý và lưu trữ code trên github</a:t>
            </a:r>
            <a:endParaRPr>
              <a:solidFill>
                <a:schemeClr val="lt1"/>
              </a:solidFill>
            </a:endParaRPr>
          </a:p>
          <a:p>
            <a:pPr indent="0" lvl="0" marL="457200" rtl="0" algn="l">
              <a:spcBef>
                <a:spcPts val="80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Clr>
                <a:schemeClr val="lt1"/>
              </a:buClr>
              <a:buSzPts val="1400"/>
              <a:buFont typeface="Arial"/>
              <a:buNone/>
            </a:pPr>
            <a:r>
              <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7A7BD"/>
        </a:solidFill>
      </p:bgPr>
    </p:bg>
    <p:spTree>
      <p:nvGrpSpPr>
        <p:cNvPr id="324" name="Shape 324"/>
        <p:cNvGrpSpPr/>
        <p:nvPr/>
      </p:nvGrpSpPr>
      <p:grpSpPr>
        <a:xfrm>
          <a:off x="0" y="0"/>
          <a:ext cx="0" cy="0"/>
          <a:chOff x="0" y="0"/>
          <a:chExt cx="0" cy="0"/>
        </a:xfrm>
      </p:grpSpPr>
      <p:sp>
        <p:nvSpPr>
          <p:cNvPr id="325" name="Google Shape;325;p33"/>
          <p:cNvSpPr txBox="1"/>
          <p:nvPr>
            <p:ph idx="1" type="body"/>
          </p:nvPr>
        </p:nvSpPr>
        <p:spPr>
          <a:xfrm>
            <a:off x="0" y="3775634"/>
            <a:ext cx="9144000" cy="57606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None/>
            </a:pPr>
            <a:r>
              <a:rPr lang="en-US">
                <a:solidFill>
                  <a:schemeClr val="lt1"/>
                </a:solidFill>
              </a:rPr>
              <a:t>Thank you</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
          <p:cNvSpPr txBox="1"/>
          <p:nvPr/>
        </p:nvSpPr>
        <p:spPr>
          <a:xfrm>
            <a:off x="2356522" y="267500"/>
            <a:ext cx="2231700" cy="57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3600"/>
              <a:buFont typeface="Arial"/>
              <a:buNone/>
            </a:pPr>
            <a:r>
              <a:rPr lang="en-US" sz="3600">
                <a:solidFill>
                  <a:schemeClr val="lt1"/>
                </a:solidFill>
              </a:rPr>
              <a:t>Mục lục</a:t>
            </a:r>
            <a:endParaRPr/>
          </a:p>
        </p:txBody>
      </p:sp>
      <p:sp>
        <p:nvSpPr>
          <p:cNvPr id="129" name="Google Shape;129;p2"/>
          <p:cNvSpPr/>
          <p:nvPr/>
        </p:nvSpPr>
        <p:spPr>
          <a:xfrm>
            <a:off x="1576400" y="843550"/>
            <a:ext cx="572400" cy="576000"/>
          </a:xfrm>
          <a:prstGeom prst="ellipse">
            <a:avLst/>
          </a:prstGeom>
          <a:solidFill>
            <a:schemeClr val="lt1"/>
          </a:solidFill>
          <a:ln cap="flat"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2"/>
          <p:cNvSpPr/>
          <p:nvPr/>
        </p:nvSpPr>
        <p:spPr>
          <a:xfrm>
            <a:off x="1585100" y="1580152"/>
            <a:ext cx="526200" cy="533100"/>
          </a:xfrm>
          <a:prstGeom prst="ellipse">
            <a:avLst/>
          </a:prstGeom>
          <a:solidFill>
            <a:schemeClr val="lt1"/>
          </a:solidFill>
          <a:ln cap="flat" cmpd="sng" w="4127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1" name="Google Shape;131;p2"/>
          <p:cNvSpPr/>
          <p:nvPr/>
        </p:nvSpPr>
        <p:spPr>
          <a:xfrm>
            <a:off x="1553750" y="2254500"/>
            <a:ext cx="572400" cy="576000"/>
          </a:xfrm>
          <a:prstGeom prst="ellipse">
            <a:avLst/>
          </a:prstGeom>
          <a:solidFill>
            <a:schemeClr val="lt1"/>
          </a:solidFill>
          <a:ln cap="flat"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2" name="Google Shape;132;p2"/>
          <p:cNvSpPr/>
          <p:nvPr/>
        </p:nvSpPr>
        <p:spPr>
          <a:xfrm>
            <a:off x="1585100" y="3006675"/>
            <a:ext cx="526200" cy="533100"/>
          </a:xfrm>
          <a:prstGeom prst="ellipse">
            <a:avLst/>
          </a:prstGeom>
          <a:solidFill>
            <a:schemeClr val="lt1"/>
          </a:solidFill>
          <a:ln cap="flat" cmpd="sng" w="4127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3" name="Google Shape;133;p2"/>
          <p:cNvSpPr txBox="1"/>
          <p:nvPr/>
        </p:nvSpPr>
        <p:spPr>
          <a:xfrm>
            <a:off x="2369947" y="1036241"/>
            <a:ext cx="5860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rPr>
              <a:t>Chương 1: Cơ sở đề tài</a:t>
            </a:r>
            <a:endParaRPr b="1" sz="1200">
              <a:solidFill>
                <a:schemeClr val="lt1"/>
              </a:solidFill>
              <a:latin typeface="Arial"/>
              <a:ea typeface="Arial"/>
              <a:cs typeface="Arial"/>
              <a:sym typeface="Arial"/>
            </a:endParaRPr>
          </a:p>
        </p:txBody>
      </p:sp>
      <p:sp>
        <p:nvSpPr>
          <p:cNvPr id="134" name="Google Shape;134;p2"/>
          <p:cNvSpPr txBox="1"/>
          <p:nvPr/>
        </p:nvSpPr>
        <p:spPr>
          <a:xfrm>
            <a:off x="2367248" y="1723256"/>
            <a:ext cx="58485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rPr>
              <a:t>Chương 2: Cấu tạo sản phẩm</a:t>
            </a:r>
            <a:endParaRPr b="1" sz="1200">
              <a:solidFill>
                <a:schemeClr val="lt1"/>
              </a:solidFill>
              <a:latin typeface="Arial"/>
              <a:ea typeface="Arial"/>
              <a:cs typeface="Arial"/>
              <a:sym typeface="Arial"/>
            </a:endParaRPr>
          </a:p>
        </p:txBody>
      </p:sp>
      <p:sp>
        <p:nvSpPr>
          <p:cNvPr id="135" name="Google Shape;135;p2"/>
          <p:cNvSpPr txBox="1"/>
          <p:nvPr/>
        </p:nvSpPr>
        <p:spPr>
          <a:xfrm>
            <a:off x="2373548" y="2414695"/>
            <a:ext cx="5835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rPr>
              <a:t>Chương 3: Nguyên lý hoạt động</a:t>
            </a:r>
            <a:endParaRPr b="1" sz="1200">
              <a:solidFill>
                <a:schemeClr val="lt1"/>
              </a:solidFill>
              <a:latin typeface="Arial"/>
              <a:ea typeface="Arial"/>
              <a:cs typeface="Arial"/>
              <a:sym typeface="Arial"/>
            </a:endParaRPr>
          </a:p>
        </p:txBody>
      </p:sp>
      <p:sp>
        <p:nvSpPr>
          <p:cNvPr id="136" name="Google Shape;136;p2"/>
          <p:cNvSpPr txBox="1"/>
          <p:nvPr/>
        </p:nvSpPr>
        <p:spPr>
          <a:xfrm>
            <a:off x="2384048" y="3113634"/>
            <a:ext cx="58326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rPr>
              <a:t>Chương 4: Hệ thống điều khiển </a:t>
            </a:r>
            <a:endParaRPr b="1" sz="1200">
              <a:solidFill>
                <a:schemeClr val="lt1"/>
              </a:solidFill>
              <a:latin typeface="Arial"/>
              <a:ea typeface="Arial"/>
              <a:cs typeface="Arial"/>
              <a:sym typeface="Arial"/>
            </a:endParaRPr>
          </a:p>
        </p:txBody>
      </p:sp>
      <p:sp>
        <p:nvSpPr>
          <p:cNvPr id="137" name="Google Shape;137;p2"/>
          <p:cNvSpPr/>
          <p:nvPr/>
        </p:nvSpPr>
        <p:spPr>
          <a:xfrm>
            <a:off x="1674714" y="2392824"/>
            <a:ext cx="346950" cy="349847"/>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2"/>
          <p:cNvSpPr/>
          <p:nvPr/>
        </p:nvSpPr>
        <p:spPr>
          <a:xfrm>
            <a:off x="1724900" y="3132950"/>
            <a:ext cx="275400" cy="28054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2"/>
          <p:cNvSpPr/>
          <p:nvPr/>
        </p:nvSpPr>
        <p:spPr>
          <a:xfrm>
            <a:off x="1585100" y="3715950"/>
            <a:ext cx="572400" cy="533100"/>
          </a:xfrm>
          <a:prstGeom prst="ellipse">
            <a:avLst/>
          </a:prstGeom>
          <a:solidFill>
            <a:schemeClr val="lt1"/>
          </a:solidFill>
          <a:ln cap="flat" cmpd="sng" w="4127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2"/>
          <p:cNvSpPr/>
          <p:nvPr/>
        </p:nvSpPr>
        <p:spPr>
          <a:xfrm>
            <a:off x="1607750" y="4425225"/>
            <a:ext cx="572400" cy="533100"/>
          </a:xfrm>
          <a:prstGeom prst="ellipse">
            <a:avLst/>
          </a:prstGeom>
          <a:solidFill>
            <a:schemeClr val="lt1"/>
          </a:solidFill>
          <a:ln cap="flat" cmpd="sng" w="4127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1" name="Google Shape;141;p2"/>
          <p:cNvSpPr txBox="1"/>
          <p:nvPr/>
        </p:nvSpPr>
        <p:spPr>
          <a:xfrm>
            <a:off x="2398148" y="3844046"/>
            <a:ext cx="58326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rPr>
              <a:t>Chương 5: Kết luận và tiềm năng</a:t>
            </a:r>
            <a:endParaRPr b="1" sz="1200">
              <a:solidFill>
                <a:schemeClr val="lt1"/>
              </a:solidFill>
              <a:latin typeface="Arial"/>
              <a:ea typeface="Arial"/>
              <a:cs typeface="Arial"/>
              <a:sym typeface="Arial"/>
            </a:endParaRPr>
          </a:p>
        </p:txBody>
      </p:sp>
      <p:sp>
        <p:nvSpPr>
          <p:cNvPr id="142" name="Google Shape;142;p2"/>
          <p:cNvSpPr txBox="1"/>
          <p:nvPr/>
        </p:nvSpPr>
        <p:spPr>
          <a:xfrm>
            <a:off x="2398148" y="4503996"/>
            <a:ext cx="58326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lt1"/>
                </a:solidFill>
              </a:rPr>
              <a:t>Chương 6: Teamwork &amp; Tài liệu tham khảo</a:t>
            </a:r>
            <a:endParaRPr b="1" sz="1200">
              <a:solidFill>
                <a:schemeClr val="lt1"/>
              </a:solidFill>
              <a:latin typeface="Arial"/>
              <a:ea typeface="Arial"/>
              <a:cs typeface="Arial"/>
              <a:sym typeface="Arial"/>
            </a:endParaRPr>
          </a:p>
        </p:txBody>
      </p:sp>
      <p:sp>
        <p:nvSpPr>
          <p:cNvPr id="143" name="Google Shape;143;p2"/>
          <p:cNvSpPr/>
          <p:nvPr/>
        </p:nvSpPr>
        <p:spPr>
          <a:xfrm flipH="1" rot="-5400000">
            <a:off x="1702320" y="942603"/>
            <a:ext cx="366076" cy="344756"/>
          </a:xfrm>
          <a:custGeom>
            <a:rect b="b" l="l" r="r" t="t"/>
            <a:pathLst>
              <a:path extrusionOk="0" h="2758049" w="2928608">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2"/>
          <p:cNvSpPr/>
          <p:nvPr/>
        </p:nvSpPr>
        <p:spPr>
          <a:xfrm>
            <a:off x="1737280" y="3789691"/>
            <a:ext cx="341005" cy="376812"/>
          </a:xfrm>
          <a:custGeom>
            <a:rect b="b" l="l" r="r" t="t"/>
            <a:pathLst>
              <a:path extrusionOk="0" h="376812" w="341005">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2"/>
          <p:cNvSpPr/>
          <p:nvPr/>
        </p:nvSpPr>
        <p:spPr>
          <a:xfrm>
            <a:off x="1712411" y="1678406"/>
            <a:ext cx="315556" cy="356400"/>
          </a:xfrm>
          <a:custGeom>
            <a:rect b="b" l="l" r="r" t="t"/>
            <a:pathLst>
              <a:path extrusionOk="0" h="3240000" w="2868687">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2"/>
          <p:cNvSpPr/>
          <p:nvPr/>
        </p:nvSpPr>
        <p:spPr>
          <a:xfrm>
            <a:off x="1768131" y="4529712"/>
            <a:ext cx="262645" cy="372600"/>
          </a:xfrm>
          <a:custGeom>
            <a:rect b="b" l="l" r="r" t="t"/>
            <a:pathLst>
              <a:path extrusionOk="0" h="3240000" w="2387678">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7"/>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3600"/>
              <a:buNone/>
            </a:pPr>
            <a:r>
              <a:rPr lang="en-US"/>
              <a:t>Thời gian hoàn thành</a:t>
            </a:r>
            <a:endParaRPr/>
          </a:p>
        </p:txBody>
      </p:sp>
      <p:cxnSp>
        <p:nvCxnSpPr>
          <p:cNvPr id="152" name="Google Shape;152;p7"/>
          <p:cNvCxnSpPr/>
          <p:nvPr/>
        </p:nvCxnSpPr>
        <p:spPr>
          <a:xfrm flipH="1" rot="10800000">
            <a:off x="0" y="0"/>
            <a:ext cx="9144000" cy="5143500"/>
          </a:xfrm>
          <a:prstGeom prst="straightConnector1">
            <a:avLst/>
          </a:prstGeom>
          <a:noFill/>
          <a:ln cap="flat" cmpd="sng" w="57150">
            <a:solidFill>
              <a:schemeClr val="lt1"/>
            </a:solidFill>
            <a:prstDash val="solid"/>
            <a:round/>
            <a:headEnd len="sm" w="sm" type="none"/>
            <a:tailEnd len="sm" w="sm" type="none"/>
          </a:ln>
        </p:spPr>
      </p:cxnSp>
      <p:sp>
        <p:nvSpPr>
          <p:cNvPr id="153" name="Google Shape;153;p7"/>
          <p:cNvSpPr/>
          <p:nvPr/>
        </p:nvSpPr>
        <p:spPr>
          <a:xfrm>
            <a:off x="1827157" y="3481976"/>
            <a:ext cx="720080" cy="720080"/>
          </a:xfrm>
          <a:prstGeom prst="ellipse">
            <a:avLst/>
          </a:prstGeom>
          <a:solidFill>
            <a:schemeClr val="accent2"/>
          </a:solidFill>
          <a:ln cap="flat" cmpd="sng" w="412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7"/>
          <p:cNvSpPr/>
          <p:nvPr/>
        </p:nvSpPr>
        <p:spPr>
          <a:xfrm>
            <a:off x="3390177" y="2617880"/>
            <a:ext cx="720080" cy="720080"/>
          </a:xfrm>
          <a:prstGeom prst="ellipse">
            <a:avLst/>
          </a:prstGeom>
          <a:solidFill>
            <a:schemeClr val="accent4"/>
          </a:solidFill>
          <a:ln cap="flat" cmpd="sng" w="412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 name="Google Shape;155;p7"/>
          <p:cNvSpPr/>
          <p:nvPr/>
        </p:nvSpPr>
        <p:spPr>
          <a:xfrm>
            <a:off x="4953197" y="1753784"/>
            <a:ext cx="720080" cy="720080"/>
          </a:xfrm>
          <a:prstGeom prst="ellipse">
            <a:avLst/>
          </a:prstGeom>
          <a:solidFill>
            <a:schemeClr val="accent2"/>
          </a:solidFill>
          <a:ln cap="flat" cmpd="sng" w="412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7"/>
          <p:cNvSpPr/>
          <p:nvPr/>
        </p:nvSpPr>
        <p:spPr>
          <a:xfrm>
            <a:off x="6516216" y="889688"/>
            <a:ext cx="720080" cy="720080"/>
          </a:xfrm>
          <a:prstGeom prst="ellipse">
            <a:avLst/>
          </a:prstGeom>
          <a:solidFill>
            <a:schemeClr val="accent4"/>
          </a:solidFill>
          <a:ln cap="flat" cmpd="sng" w="412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7"/>
          <p:cNvSpPr/>
          <p:nvPr/>
        </p:nvSpPr>
        <p:spPr>
          <a:xfrm>
            <a:off x="1935169" y="3589988"/>
            <a:ext cx="504056" cy="5040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8" name="Google Shape;158;p7"/>
          <p:cNvSpPr/>
          <p:nvPr/>
        </p:nvSpPr>
        <p:spPr>
          <a:xfrm>
            <a:off x="3498189" y="2725892"/>
            <a:ext cx="504056" cy="5040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7"/>
          <p:cNvSpPr/>
          <p:nvPr/>
        </p:nvSpPr>
        <p:spPr>
          <a:xfrm>
            <a:off x="5061209" y="1861796"/>
            <a:ext cx="504056" cy="5040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7"/>
          <p:cNvSpPr/>
          <p:nvPr/>
        </p:nvSpPr>
        <p:spPr>
          <a:xfrm>
            <a:off x="6624229" y="997700"/>
            <a:ext cx="504056" cy="50405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1" name="Google Shape;161;p7"/>
          <p:cNvGrpSpPr/>
          <p:nvPr/>
        </p:nvGrpSpPr>
        <p:grpSpPr>
          <a:xfrm>
            <a:off x="990894" y="2439969"/>
            <a:ext cx="1728271" cy="713360"/>
            <a:chOff x="3017859" y="4337228"/>
            <a:chExt cx="1870897" cy="713360"/>
          </a:xfrm>
        </p:grpSpPr>
        <p:sp>
          <p:nvSpPr>
            <p:cNvPr id="162" name="Google Shape;162;p7"/>
            <p:cNvSpPr txBox="1"/>
            <p:nvPr/>
          </p:nvSpPr>
          <p:spPr>
            <a:xfrm>
              <a:off x="3021856" y="4588888"/>
              <a:ext cx="18669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200">
                  <a:solidFill>
                    <a:schemeClr val="lt1"/>
                  </a:solidFill>
                </a:rPr>
                <a:t>Nghiên cứu tài liệu, đề cương và tìm chủ đề</a:t>
              </a:r>
              <a:r>
                <a:rPr lang="en-US" sz="1200">
                  <a:solidFill>
                    <a:schemeClr val="lt1"/>
                  </a:solidFill>
                  <a:latin typeface="Arial"/>
                  <a:ea typeface="Arial"/>
                  <a:cs typeface="Arial"/>
                  <a:sym typeface="Arial"/>
                </a:rPr>
                <a:t>.  </a:t>
              </a:r>
              <a:endParaRPr/>
            </a:p>
          </p:txBody>
        </p:sp>
        <p:sp>
          <p:nvSpPr>
            <p:cNvPr id="163" name="Google Shape;163;p7"/>
            <p:cNvSpPr txBox="1"/>
            <p:nvPr/>
          </p:nvSpPr>
          <p:spPr>
            <a:xfrm>
              <a:off x="3017859" y="4337228"/>
              <a:ext cx="1870812"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200">
                  <a:solidFill>
                    <a:schemeClr val="lt1"/>
                  </a:solidFill>
                </a:rPr>
                <a:t>2/4 - 30/4</a:t>
              </a:r>
              <a:endParaRPr b="1" sz="1200">
                <a:solidFill>
                  <a:schemeClr val="lt1"/>
                </a:solidFill>
                <a:latin typeface="Arial"/>
                <a:ea typeface="Arial"/>
                <a:cs typeface="Arial"/>
                <a:sym typeface="Arial"/>
              </a:endParaRPr>
            </a:p>
          </p:txBody>
        </p:sp>
      </p:grpSp>
      <p:sp>
        <p:nvSpPr>
          <p:cNvPr id="164" name="Google Shape;164;p7"/>
          <p:cNvSpPr/>
          <p:nvPr/>
        </p:nvSpPr>
        <p:spPr>
          <a:xfrm>
            <a:off x="5791298" y="2095900"/>
            <a:ext cx="1381200" cy="43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rPr>
              <a:t>2 - 15/6</a:t>
            </a:r>
            <a:endParaRPr b="1" sz="1200">
              <a:solidFill>
                <a:schemeClr val="lt1"/>
              </a:solidFill>
            </a:endParaRPr>
          </a:p>
          <a:p>
            <a:pPr indent="0" lvl="0" marL="0" marR="0" rtl="0" algn="l">
              <a:spcBef>
                <a:spcPts val="0"/>
              </a:spcBef>
              <a:spcAft>
                <a:spcPts val="0"/>
              </a:spcAft>
              <a:buNone/>
            </a:pPr>
            <a:r>
              <a:rPr b="1" lang="en-US" sz="1200">
                <a:solidFill>
                  <a:schemeClr val="lt1"/>
                </a:solidFill>
              </a:rPr>
              <a:t>Viết báo cáo và làm slide</a:t>
            </a:r>
            <a:endParaRPr b="1" sz="1200">
              <a:solidFill>
                <a:schemeClr val="lt1"/>
              </a:solidFill>
            </a:endParaRPr>
          </a:p>
        </p:txBody>
      </p:sp>
      <p:sp>
        <p:nvSpPr>
          <p:cNvPr id="165" name="Google Shape;165;p7"/>
          <p:cNvSpPr/>
          <p:nvPr/>
        </p:nvSpPr>
        <p:spPr>
          <a:xfrm>
            <a:off x="4242564" y="2981915"/>
            <a:ext cx="1056394" cy="43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rPr>
              <a:t>1/5 - 1/6</a:t>
            </a:r>
            <a:endParaRPr b="1" sz="1200">
              <a:solidFill>
                <a:schemeClr val="lt1"/>
              </a:solidFill>
              <a:latin typeface="Arial"/>
              <a:ea typeface="Arial"/>
              <a:cs typeface="Arial"/>
              <a:sym typeface="Arial"/>
            </a:endParaRPr>
          </a:p>
        </p:txBody>
      </p:sp>
      <p:grpSp>
        <p:nvGrpSpPr>
          <p:cNvPr id="166" name="Google Shape;166;p7"/>
          <p:cNvGrpSpPr/>
          <p:nvPr/>
        </p:nvGrpSpPr>
        <p:grpSpPr>
          <a:xfrm>
            <a:off x="3896831" y="3165684"/>
            <a:ext cx="1728335" cy="713360"/>
            <a:chOff x="3017859" y="4337228"/>
            <a:chExt cx="1870897" cy="713360"/>
          </a:xfrm>
        </p:grpSpPr>
        <p:sp>
          <p:nvSpPr>
            <p:cNvPr id="167" name="Google Shape;167;p7"/>
            <p:cNvSpPr txBox="1"/>
            <p:nvPr/>
          </p:nvSpPr>
          <p:spPr>
            <a:xfrm>
              <a:off x="3021856" y="4588888"/>
              <a:ext cx="1866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rPr>
                <a:t>Lắp ráp sản phẩm, arduino và labview</a:t>
              </a:r>
              <a:r>
                <a:rPr lang="en-US" sz="1200">
                  <a:solidFill>
                    <a:schemeClr val="lt1"/>
                  </a:solidFill>
                  <a:latin typeface="Arial"/>
                  <a:ea typeface="Arial"/>
                  <a:cs typeface="Arial"/>
                  <a:sym typeface="Arial"/>
                </a:rPr>
                <a:t> </a:t>
              </a:r>
              <a:endParaRPr/>
            </a:p>
          </p:txBody>
        </p:sp>
        <p:sp>
          <p:nvSpPr>
            <p:cNvPr id="168" name="Google Shape;168;p7"/>
            <p:cNvSpPr txBox="1"/>
            <p:nvPr/>
          </p:nvSpPr>
          <p:spPr>
            <a:xfrm>
              <a:off x="3017859" y="4337228"/>
              <a:ext cx="1870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200">
                <a:solidFill>
                  <a:schemeClr val="lt1"/>
                </a:solidFill>
                <a:latin typeface="Arial"/>
                <a:ea typeface="Arial"/>
                <a:cs typeface="Arial"/>
                <a:sym typeface="Arial"/>
              </a:endParaRPr>
            </a:p>
          </p:txBody>
        </p:sp>
      </p:grpSp>
      <p:sp>
        <p:nvSpPr>
          <p:cNvPr id="169" name="Google Shape;169;p7"/>
          <p:cNvSpPr/>
          <p:nvPr/>
        </p:nvSpPr>
        <p:spPr>
          <a:xfrm>
            <a:off x="7340046" y="1209863"/>
            <a:ext cx="1056394" cy="43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a:solidFill>
                  <a:schemeClr val="lt1"/>
                </a:solidFill>
              </a:rPr>
              <a:t>12 - 18/6</a:t>
            </a:r>
            <a:endParaRPr b="1">
              <a:solidFill>
                <a:schemeClr val="lt1"/>
              </a:solidFill>
              <a:latin typeface="Arial"/>
              <a:ea typeface="Arial"/>
              <a:cs typeface="Arial"/>
              <a:sym typeface="Arial"/>
            </a:endParaRPr>
          </a:p>
        </p:txBody>
      </p:sp>
      <p:grpSp>
        <p:nvGrpSpPr>
          <p:cNvPr id="170" name="Google Shape;170;p7"/>
          <p:cNvGrpSpPr/>
          <p:nvPr/>
        </p:nvGrpSpPr>
        <p:grpSpPr>
          <a:xfrm>
            <a:off x="7073719" y="1377287"/>
            <a:ext cx="1645709" cy="726376"/>
            <a:chOff x="3021856" y="4041011"/>
            <a:chExt cx="1919194" cy="899426"/>
          </a:xfrm>
        </p:grpSpPr>
        <p:sp>
          <p:nvSpPr>
            <p:cNvPr id="171" name="Google Shape;171;p7"/>
            <p:cNvSpPr txBox="1"/>
            <p:nvPr/>
          </p:nvSpPr>
          <p:spPr>
            <a:xfrm>
              <a:off x="3021856" y="4368637"/>
              <a:ext cx="1866900" cy="571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rPr>
                <a:t>Quay và chỉnh sửa video demo</a:t>
              </a:r>
              <a:endParaRPr/>
            </a:p>
          </p:txBody>
        </p:sp>
        <p:sp>
          <p:nvSpPr>
            <p:cNvPr id="172" name="Google Shape;172;p7"/>
            <p:cNvSpPr txBox="1"/>
            <p:nvPr/>
          </p:nvSpPr>
          <p:spPr>
            <a:xfrm>
              <a:off x="3070250" y="4041011"/>
              <a:ext cx="1870800" cy="34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200">
                <a:solidFill>
                  <a:schemeClr val="lt1"/>
                </a:solidFill>
                <a:latin typeface="Arial"/>
                <a:ea typeface="Arial"/>
                <a:cs typeface="Arial"/>
                <a:sym typeface="Arial"/>
              </a:endParaRPr>
            </a:p>
          </p:txBody>
        </p:sp>
      </p:grpSp>
      <p:sp>
        <p:nvSpPr>
          <p:cNvPr id="173" name="Google Shape;173;p7"/>
          <p:cNvSpPr/>
          <p:nvPr/>
        </p:nvSpPr>
        <p:spPr>
          <a:xfrm>
            <a:off x="3577329" y="2814831"/>
            <a:ext cx="347934" cy="350841"/>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 name="Google Shape;174;p7"/>
          <p:cNvSpPr/>
          <p:nvPr/>
        </p:nvSpPr>
        <p:spPr>
          <a:xfrm>
            <a:off x="5164230" y="1973437"/>
            <a:ext cx="298013" cy="278966"/>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 name="Google Shape;175;p7"/>
          <p:cNvSpPr/>
          <p:nvPr/>
        </p:nvSpPr>
        <p:spPr>
          <a:xfrm>
            <a:off x="6741378" y="1122179"/>
            <a:ext cx="295600" cy="255098"/>
          </a:xfrm>
          <a:custGeom>
            <a:rect b="b" l="l" r="r" t="t"/>
            <a:pathLst>
              <a:path extrusionOk="0" h="2796091" w="3240006">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p7"/>
          <p:cNvSpPr/>
          <p:nvPr/>
        </p:nvSpPr>
        <p:spPr>
          <a:xfrm>
            <a:off x="2040030" y="3726037"/>
            <a:ext cx="299700" cy="28054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9B6CC"/>
        </a:solidFill>
      </p:bgPr>
    </p:bg>
    <p:spTree>
      <p:nvGrpSpPr>
        <p:cNvPr id="180" name="Shape 180"/>
        <p:cNvGrpSpPr/>
        <p:nvPr/>
      </p:nvGrpSpPr>
      <p:grpSpPr>
        <a:xfrm>
          <a:off x="0" y="0"/>
          <a:ext cx="0" cy="0"/>
          <a:chOff x="0" y="0"/>
          <a:chExt cx="0" cy="0"/>
        </a:xfrm>
      </p:grpSpPr>
      <p:sp>
        <p:nvSpPr>
          <p:cNvPr id="181" name="Google Shape;181;p3"/>
          <p:cNvSpPr txBox="1"/>
          <p:nvPr>
            <p:ph idx="1" type="body"/>
          </p:nvPr>
        </p:nvSpPr>
        <p:spPr>
          <a:xfrm>
            <a:off x="3599154" y="291763"/>
            <a:ext cx="5436000" cy="473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sz="2400"/>
              <a:t>Chương 1: Cơ sở đề tài</a:t>
            </a:r>
            <a:endParaRPr sz="2400">
              <a:solidFill>
                <a:schemeClr val="lt1"/>
              </a:solidFill>
            </a:endParaRPr>
          </a:p>
        </p:txBody>
      </p:sp>
      <p:sp>
        <p:nvSpPr>
          <p:cNvPr id="182" name="Google Shape;182;p3"/>
          <p:cNvSpPr txBox="1"/>
          <p:nvPr>
            <p:ph idx="2" type="body"/>
          </p:nvPr>
        </p:nvSpPr>
        <p:spPr>
          <a:xfrm>
            <a:off x="3912050" y="1123175"/>
            <a:ext cx="5123100" cy="3576000"/>
          </a:xfrm>
          <a:prstGeom prst="rect">
            <a:avLst/>
          </a:prstGeom>
          <a:noFill/>
          <a:ln>
            <a:noFill/>
          </a:ln>
        </p:spPr>
        <p:txBody>
          <a:bodyPr anchorCtr="0" anchor="ctr" bIns="45700" lIns="91425" spcFirstLastPara="1" rIns="91425" wrap="square" tIns="45700">
            <a:noAutofit/>
          </a:bodyPr>
          <a:lstStyle/>
          <a:p>
            <a:pPr indent="457200" lvl="0" marL="0" rtl="0" algn="just">
              <a:spcBef>
                <a:spcPts val="0"/>
              </a:spcBef>
              <a:spcAft>
                <a:spcPts val="0"/>
              </a:spcAft>
              <a:buClr>
                <a:schemeClr val="lt1"/>
              </a:buClr>
              <a:buSzPts val="1400"/>
              <a:buNone/>
            </a:pPr>
            <a:r>
              <a:rPr lang="en-US"/>
              <a:t>Hiện nay các loại thiết bị vệ sinh thông minh dần trở thành trào lưu được ưa chuộng ở rất nhiều gia đình vì không chỉ thiết kế ấn tượng mà được tích hợp các chức năng tự động hóa giúp cho người sử dụng cảm thấy tiện lợi và thoải mái hơn.</a:t>
            </a:r>
            <a:endParaRPr/>
          </a:p>
          <a:p>
            <a:pPr indent="457200" lvl="0" marL="0" rtl="0" algn="just">
              <a:spcBef>
                <a:spcPts val="0"/>
              </a:spcBef>
              <a:spcAft>
                <a:spcPts val="0"/>
              </a:spcAft>
              <a:buClr>
                <a:schemeClr val="lt1"/>
              </a:buClr>
              <a:buSzPts val="1400"/>
              <a:buNone/>
            </a:pPr>
            <a:r>
              <a:rPr lang="en-US"/>
              <a:t>Có rất nhiều thiết bị vệ sinh thông minh được phát triển sản xuất mạnh như bồn cầu điện tử, sen tắm, vòi lavabo tự động,...với nhiều bộ phận được chế tạo tự động hóa, dễ dàng thao tác và an toàn hơn cho người dùng. Hãy tưởng tượng bạn chỉ cần ấn nút hay sử dụng giọng nói để ra lệnh mọi thứ hoạt động theo ý muốn thật tuyệt vời như thế nào. Chính vì muốn mọi người có được một cuộc sống nghiêng về sự cao cấp, hưởng thụ nhiều hơn nên đòi hỏi những công nghệ mới cần được áp dụng vào trong các sản phẩm đơn giản thường ngày, nâng cấp chúng trở nên hiện đại hóa để không chỉ phù hợp với thị trường mà còn phù hợp với thời đại công nghệ cực kỳ phát triển như hiện nay</a:t>
            </a:r>
            <a:r>
              <a:rPr lang="en-US">
                <a:latin typeface="Maven Pro SemiBold"/>
                <a:ea typeface="Maven Pro SemiBold"/>
                <a:cs typeface="Maven Pro SemiBold"/>
                <a:sym typeface="Maven Pro SemiBold"/>
              </a:rPr>
              <a:t>.</a:t>
            </a:r>
            <a:endParaRPr>
              <a:latin typeface="Maven Pro SemiBold"/>
              <a:ea typeface="Maven Pro SemiBold"/>
              <a:cs typeface="Maven Pro SemiBold"/>
              <a:sym typeface="Maven Pro SemiBold"/>
            </a:endParaRPr>
          </a:p>
        </p:txBody>
      </p:sp>
      <p:sp>
        <p:nvSpPr>
          <p:cNvPr id="183" name="Google Shape;183;p3"/>
          <p:cNvSpPr/>
          <p:nvPr/>
        </p:nvSpPr>
        <p:spPr>
          <a:xfrm>
            <a:off x="1982046" y="2242753"/>
            <a:ext cx="811140" cy="654652"/>
          </a:xfrm>
          <a:custGeom>
            <a:rect b="b" l="l" r="r" t="t"/>
            <a:pathLst>
              <a:path extrusionOk="0" h="2669631" w="3307788">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7A7B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ph idx="1" type="body"/>
          </p:nvPr>
        </p:nvSpPr>
        <p:spPr>
          <a:xfrm>
            <a:off x="323528" y="123478"/>
            <a:ext cx="8820472"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a:t>Mục tiêu</a:t>
            </a:r>
            <a:endParaRPr/>
          </a:p>
        </p:txBody>
      </p:sp>
      <p:sp>
        <p:nvSpPr>
          <p:cNvPr id="189" name="Google Shape;189;p16"/>
          <p:cNvSpPr/>
          <p:nvPr/>
        </p:nvSpPr>
        <p:spPr>
          <a:xfrm>
            <a:off x="4132876" y="1558150"/>
            <a:ext cx="900000" cy="900000"/>
          </a:xfrm>
          <a:prstGeom prst="ellipse">
            <a:avLst/>
          </a:prstGeom>
          <a:solidFill>
            <a:schemeClr val="lt1"/>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16"/>
          <p:cNvSpPr/>
          <p:nvPr/>
        </p:nvSpPr>
        <p:spPr>
          <a:xfrm>
            <a:off x="5382140" y="2292339"/>
            <a:ext cx="900000" cy="9000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16"/>
          <p:cNvSpPr/>
          <p:nvPr/>
        </p:nvSpPr>
        <p:spPr>
          <a:xfrm>
            <a:off x="4829704" y="3713227"/>
            <a:ext cx="900000" cy="900000"/>
          </a:xfrm>
          <a:prstGeom prst="ellipse">
            <a:avLst/>
          </a:prstGeom>
          <a:solidFill>
            <a:schemeClr val="lt1"/>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16"/>
          <p:cNvSpPr/>
          <p:nvPr/>
        </p:nvSpPr>
        <p:spPr>
          <a:xfrm>
            <a:off x="3382043" y="3713227"/>
            <a:ext cx="900000" cy="900000"/>
          </a:xfrm>
          <a:prstGeom prst="ellipse">
            <a:avLst/>
          </a:prstGeom>
          <a:solidFill>
            <a:schemeClr val="lt1"/>
          </a:solidFill>
          <a:ln cap="flat" cmpd="sng" w="381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rPr>
              <a:t>v</a:t>
            </a:r>
            <a:endParaRPr sz="1800">
              <a:solidFill>
                <a:schemeClr val="lt1"/>
              </a:solidFill>
              <a:latin typeface="Arial"/>
              <a:ea typeface="Arial"/>
              <a:cs typeface="Arial"/>
              <a:sym typeface="Arial"/>
            </a:endParaRPr>
          </a:p>
        </p:txBody>
      </p:sp>
      <p:sp>
        <p:nvSpPr>
          <p:cNvPr id="193" name="Google Shape;193;p16"/>
          <p:cNvSpPr/>
          <p:nvPr/>
        </p:nvSpPr>
        <p:spPr>
          <a:xfrm>
            <a:off x="2883612" y="2292339"/>
            <a:ext cx="900000" cy="9000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16"/>
          <p:cNvSpPr/>
          <p:nvPr/>
        </p:nvSpPr>
        <p:spPr>
          <a:xfrm>
            <a:off x="5092918" y="1963402"/>
            <a:ext cx="470213" cy="385339"/>
          </a:xfrm>
          <a:custGeom>
            <a:rect b="b" l="l" r="r" t="t"/>
            <a:pathLst>
              <a:path extrusionOk="0" h="385339" w="470213">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16"/>
          <p:cNvSpPr/>
          <p:nvPr/>
        </p:nvSpPr>
        <p:spPr>
          <a:xfrm rot="4151778">
            <a:off x="5482529" y="3338171"/>
            <a:ext cx="470213" cy="385339"/>
          </a:xfrm>
          <a:custGeom>
            <a:rect b="b" l="l" r="r" t="t"/>
            <a:pathLst>
              <a:path extrusionOk="0" h="385339" w="470213">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16"/>
          <p:cNvSpPr/>
          <p:nvPr/>
        </p:nvSpPr>
        <p:spPr>
          <a:xfrm rot="8600978">
            <a:off x="4296013" y="4198270"/>
            <a:ext cx="470213" cy="385339"/>
          </a:xfrm>
          <a:custGeom>
            <a:rect b="b" l="l" r="r" t="t"/>
            <a:pathLst>
              <a:path extrusionOk="0" h="385339" w="470213">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16"/>
          <p:cNvSpPr/>
          <p:nvPr/>
        </p:nvSpPr>
        <p:spPr>
          <a:xfrm rot="-9133887">
            <a:off x="3194528" y="3312684"/>
            <a:ext cx="470213" cy="385339"/>
          </a:xfrm>
          <a:custGeom>
            <a:rect b="b" l="l" r="r" t="t"/>
            <a:pathLst>
              <a:path extrusionOk="0" h="385339" w="470213">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16"/>
          <p:cNvSpPr/>
          <p:nvPr/>
        </p:nvSpPr>
        <p:spPr>
          <a:xfrm rot="-4458976">
            <a:off x="3575039" y="1956707"/>
            <a:ext cx="470213" cy="385339"/>
          </a:xfrm>
          <a:custGeom>
            <a:rect b="b" l="l" r="r" t="t"/>
            <a:pathLst>
              <a:path extrusionOk="0" h="385339" w="470213">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16"/>
          <p:cNvSpPr/>
          <p:nvPr/>
        </p:nvSpPr>
        <p:spPr>
          <a:xfrm>
            <a:off x="4102855" y="2682297"/>
            <a:ext cx="960042" cy="960042"/>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16"/>
          <p:cNvSpPr/>
          <p:nvPr/>
        </p:nvSpPr>
        <p:spPr>
          <a:xfrm>
            <a:off x="4367040" y="2944679"/>
            <a:ext cx="431671" cy="435278"/>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16"/>
          <p:cNvSpPr txBox="1"/>
          <p:nvPr/>
        </p:nvSpPr>
        <p:spPr>
          <a:xfrm>
            <a:off x="3509602" y="1147828"/>
            <a:ext cx="2448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rPr>
              <a:t>Đo lượng nước bồn tắm</a:t>
            </a:r>
            <a:endParaRPr b="1" sz="1400">
              <a:solidFill>
                <a:schemeClr val="lt1"/>
              </a:solidFill>
              <a:latin typeface="Arial"/>
              <a:ea typeface="Arial"/>
              <a:cs typeface="Arial"/>
              <a:sym typeface="Arial"/>
            </a:endParaRPr>
          </a:p>
        </p:txBody>
      </p:sp>
      <p:sp>
        <p:nvSpPr>
          <p:cNvPr id="202" name="Google Shape;202;p16"/>
          <p:cNvSpPr txBox="1"/>
          <p:nvPr/>
        </p:nvSpPr>
        <p:spPr>
          <a:xfrm>
            <a:off x="6501075" y="2733403"/>
            <a:ext cx="2448484"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rPr>
              <a:t>Đo nhiệt độ phòng tắm</a:t>
            </a:r>
            <a:endParaRPr b="1" sz="1400">
              <a:solidFill>
                <a:schemeClr val="lt1"/>
              </a:solidFill>
              <a:latin typeface="Arial"/>
              <a:ea typeface="Arial"/>
              <a:cs typeface="Arial"/>
              <a:sym typeface="Arial"/>
            </a:endParaRPr>
          </a:p>
        </p:txBody>
      </p:sp>
      <p:sp>
        <p:nvSpPr>
          <p:cNvPr id="203" name="Google Shape;203;p16"/>
          <p:cNvSpPr txBox="1"/>
          <p:nvPr/>
        </p:nvSpPr>
        <p:spPr>
          <a:xfrm>
            <a:off x="6115330" y="3994917"/>
            <a:ext cx="2448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lt1"/>
                </a:solidFill>
              </a:rPr>
              <a:t>Bật - Tắt điện bằng tiếng vỗ tay</a:t>
            </a:r>
            <a:endParaRPr b="1" sz="1400">
              <a:solidFill>
                <a:schemeClr val="lt1"/>
              </a:solidFill>
              <a:latin typeface="Arial"/>
              <a:ea typeface="Arial"/>
              <a:cs typeface="Arial"/>
              <a:sym typeface="Arial"/>
            </a:endParaRPr>
          </a:p>
        </p:txBody>
      </p:sp>
      <p:sp>
        <p:nvSpPr>
          <p:cNvPr id="204" name="Google Shape;204;p16"/>
          <p:cNvSpPr txBox="1"/>
          <p:nvPr/>
        </p:nvSpPr>
        <p:spPr>
          <a:xfrm>
            <a:off x="418250" y="2480750"/>
            <a:ext cx="2322000" cy="307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a:solidFill>
                  <a:schemeClr val="lt1"/>
                </a:solidFill>
              </a:rPr>
              <a:t>Đo độ ẩm phòng tắm</a:t>
            </a:r>
            <a:endParaRPr b="1" sz="1400">
              <a:solidFill>
                <a:schemeClr val="lt1"/>
              </a:solidFill>
              <a:latin typeface="Arial"/>
              <a:ea typeface="Arial"/>
              <a:cs typeface="Arial"/>
              <a:sym typeface="Arial"/>
            </a:endParaRPr>
          </a:p>
        </p:txBody>
      </p:sp>
      <p:sp>
        <p:nvSpPr>
          <p:cNvPr id="205" name="Google Shape;205;p16"/>
          <p:cNvSpPr txBox="1"/>
          <p:nvPr/>
        </p:nvSpPr>
        <p:spPr>
          <a:xfrm>
            <a:off x="197601" y="3810950"/>
            <a:ext cx="2842200" cy="523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a:solidFill>
                  <a:schemeClr val="lt1"/>
                </a:solidFill>
              </a:rPr>
              <a:t>Bật - Tắt đèn tự động dựa vào ánh sáng ngoài trời</a:t>
            </a:r>
            <a:endParaRPr b="1" sz="1400">
              <a:solidFill>
                <a:schemeClr val="lt1"/>
              </a:solidFill>
              <a:latin typeface="Arial"/>
              <a:ea typeface="Arial"/>
              <a:cs typeface="Arial"/>
              <a:sym typeface="Arial"/>
            </a:endParaRPr>
          </a:p>
        </p:txBody>
      </p:sp>
      <p:sp>
        <p:nvSpPr>
          <p:cNvPr id="206" name="Google Shape;206;p16"/>
          <p:cNvSpPr/>
          <p:nvPr/>
        </p:nvSpPr>
        <p:spPr>
          <a:xfrm>
            <a:off x="3754001" y="3954459"/>
            <a:ext cx="175049" cy="461035"/>
          </a:xfrm>
          <a:custGeom>
            <a:rect b="b" l="l" r="r" t="t"/>
            <a:pathLst>
              <a:path extrusionOk="0" h="3923699" w="1489775">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16"/>
          <p:cNvSpPr/>
          <p:nvPr/>
        </p:nvSpPr>
        <p:spPr>
          <a:xfrm rot="-5400000">
            <a:off x="5134051" y="3964577"/>
            <a:ext cx="311421" cy="371296"/>
          </a:xfrm>
          <a:custGeom>
            <a:rect b="b" l="l" r="r" t="t"/>
            <a:pathLst>
              <a:path extrusionOk="0" h="3228660" w="2708011">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 name="Google Shape;208;p16"/>
          <p:cNvSpPr/>
          <p:nvPr/>
        </p:nvSpPr>
        <p:spPr>
          <a:xfrm>
            <a:off x="4424342" y="1818934"/>
            <a:ext cx="299733" cy="363245"/>
          </a:xfrm>
          <a:custGeom>
            <a:rect b="b" l="l" r="r" t="t"/>
            <a:pathLst>
              <a:path extrusionOk="0" h="3228846" w="2664297">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16"/>
          <p:cNvSpPr/>
          <p:nvPr/>
        </p:nvSpPr>
        <p:spPr>
          <a:xfrm rot="-2700000">
            <a:off x="3128827" y="2608678"/>
            <a:ext cx="351634" cy="300111"/>
          </a:xfrm>
          <a:custGeom>
            <a:rect b="b" l="l" r="r" t="t"/>
            <a:pathLst>
              <a:path extrusionOk="0" h="3031575" w="3552042">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16"/>
          <p:cNvSpPr/>
          <p:nvPr/>
        </p:nvSpPr>
        <p:spPr>
          <a:xfrm>
            <a:off x="5681027" y="2561969"/>
            <a:ext cx="378553" cy="404573"/>
          </a:xfrm>
          <a:custGeom>
            <a:rect b="b" l="l" r="r" t="t"/>
            <a:pathLst>
              <a:path extrusionOk="0" h="3173121" w="2969045">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3358e73bac_0_29"/>
          <p:cNvSpPr txBox="1"/>
          <p:nvPr>
            <p:ph idx="1" type="body"/>
          </p:nvPr>
        </p:nvSpPr>
        <p:spPr>
          <a:xfrm>
            <a:off x="2610274" y="123475"/>
            <a:ext cx="39663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a:t>Màn hình hiển thị </a:t>
            </a:r>
            <a:endParaRPr/>
          </a:p>
        </p:txBody>
      </p:sp>
      <p:grpSp>
        <p:nvGrpSpPr>
          <p:cNvPr id="216" name="Google Shape;216;g13358e73bac_0_29"/>
          <p:cNvGrpSpPr/>
          <p:nvPr/>
        </p:nvGrpSpPr>
        <p:grpSpPr>
          <a:xfrm>
            <a:off x="562640" y="2562921"/>
            <a:ext cx="4118733" cy="2716647"/>
            <a:chOff x="3017860" y="4363106"/>
            <a:chExt cx="1718072" cy="2716647"/>
          </a:xfrm>
        </p:grpSpPr>
        <p:sp>
          <p:nvSpPr>
            <p:cNvPr id="217" name="Google Shape;217;g13358e73bac_0_29"/>
            <p:cNvSpPr txBox="1"/>
            <p:nvPr/>
          </p:nvSpPr>
          <p:spPr>
            <a:xfrm>
              <a:off x="3081432" y="4909553"/>
              <a:ext cx="1654500" cy="217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600"/>
                <a:buFont typeface="Arial"/>
                <a:buNone/>
              </a:pPr>
              <a:r>
                <a:rPr lang="en-US" sz="1100">
                  <a:solidFill>
                    <a:schemeClr val="lt1"/>
                  </a:solidFill>
                  <a:latin typeface="Times New Roman"/>
                  <a:ea typeface="Times New Roman"/>
                  <a:cs typeface="Times New Roman"/>
                  <a:sym typeface="Times New Roman"/>
                </a:rPr>
                <a:t>Đ</a:t>
              </a:r>
              <a:r>
                <a:rPr lang="en-US" sz="1100">
                  <a:solidFill>
                    <a:schemeClr val="lt1"/>
                  </a:solidFill>
                  <a:latin typeface="Times New Roman"/>
                  <a:ea typeface="Times New Roman"/>
                  <a:cs typeface="Times New Roman"/>
                  <a:sym typeface="Times New Roman"/>
                </a:rPr>
                <a:t>iện áp hoạt động là 5 V.</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600"/>
                <a:buFont typeface="Arial"/>
                <a:buNone/>
              </a:pPr>
              <a:r>
                <a:rPr lang="en-US" sz="1100">
                  <a:solidFill>
                    <a:schemeClr val="lt1"/>
                  </a:solidFill>
                  <a:latin typeface="Times New Roman"/>
                  <a:ea typeface="Times New Roman"/>
                  <a:cs typeface="Times New Roman"/>
                  <a:sym typeface="Times New Roman"/>
                </a:rPr>
                <a:t>- Kích thước: 80 x 36 x 12.5 mm</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600"/>
                <a:buFont typeface="Arial"/>
                <a:buNone/>
              </a:pPr>
              <a:r>
                <a:rPr lang="en-US" sz="1100">
                  <a:solidFill>
                    <a:schemeClr val="lt1"/>
                  </a:solidFill>
                  <a:latin typeface="Times New Roman"/>
                  <a:ea typeface="Times New Roman"/>
                  <a:cs typeface="Times New Roman"/>
                  <a:sym typeface="Times New Roman"/>
                </a:rPr>
                <a:t>- Chữ đen, nền xanh lá</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600"/>
                <a:buFont typeface="Arial"/>
                <a:buNone/>
              </a:pPr>
              <a:r>
                <a:rPr lang="en-US" sz="1100">
                  <a:solidFill>
                    <a:schemeClr val="lt1"/>
                  </a:solidFill>
                  <a:latin typeface="Times New Roman"/>
                  <a:ea typeface="Times New Roman"/>
                  <a:cs typeface="Times New Roman"/>
                  <a:sym typeface="Times New Roman"/>
                </a:rPr>
                <a:t>- Khoảng cách giữa hai chân kết nối là 0.1 inch tiện dụng khi kết nối với Breadboard.</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600"/>
                <a:buFont typeface="Arial"/>
                <a:buNone/>
              </a:pPr>
              <a:r>
                <a:rPr lang="en-US" sz="1100">
                  <a:solidFill>
                    <a:schemeClr val="lt1"/>
                  </a:solidFill>
                  <a:latin typeface="Times New Roman"/>
                  <a:ea typeface="Times New Roman"/>
                  <a:cs typeface="Times New Roman"/>
                  <a:sym typeface="Times New Roman"/>
                </a:rPr>
                <a:t>- Tên các chân được ghi ở mặt sau của màn hình LCD hỗ trợ việc kết nối, đi dây điện.</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600"/>
                <a:buFont typeface="Arial"/>
                <a:buNone/>
              </a:pPr>
              <a:r>
                <a:rPr lang="en-US" sz="1100">
                  <a:solidFill>
                    <a:schemeClr val="lt1"/>
                  </a:solidFill>
                  <a:latin typeface="Times New Roman"/>
                  <a:ea typeface="Times New Roman"/>
                  <a:cs typeface="Times New Roman"/>
                  <a:sym typeface="Times New Roman"/>
                </a:rPr>
                <a:t>- Có đèn led nền, có thể dùng biến trở hoặc PWM điều chỉnh độ sáng để sử dụng ít điện năng hơn.</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600"/>
                <a:buFont typeface="Arial"/>
                <a:buNone/>
              </a:pPr>
              <a:r>
                <a:rPr lang="en-US" sz="1100">
                  <a:solidFill>
                    <a:schemeClr val="lt1"/>
                  </a:solidFill>
                  <a:latin typeface="Times New Roman"/>
                  <a:ea typeface="Times New Roman"/>
                  <a:cs typeface="Times New Roman"/>
                  <a:sym typeface="Times New Roman"/>
                </a:rPr>
                <a:t>- Có thể được điều khiển với 6 dây tín hiệu</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2600"/>
                <a:buFont typeface="Arial"/>
                <a:buNone/>
              </a:pPr>
              <a:r>
                <a:t/>
              </a:r>
              <a:endParaRPr sz="11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a:p>
          </p:txBody>
        </p:sp>
        <p:sp>
          <p:nvSpPr>
            <p:cNvPr id="218" name="Google Shape;218;g13358e73bac_0_29"/>
            <p:cNvSpPr txBox="1"/>
            <p:nvPr/>
          </p:nvSpPr>
          <p:spPr>
            <a:xfrm>
              <a:off x="3017860" y="4363106"/>
              <a:ext cx="16545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rPr>
                <a:t>Màn hình LED</a:t>
              </a:r>
              <a:endParaRPr b="1" sz="1600">
                <a:solidFill>
                  <a:schemeClr val="lt1"/>
                </a:solidFill>
                <a:latin typeface="Arial"/>
                <a:ea typeface="Arial"/>
                <a:cs typeface="Arial"/>
                <a:sym typeface="Arial"/>
              </a:endParaRPr>
            </a:p>
          </p:txBody>
        </p:sp>
      </p:grpSp>
      <p:grpSp>
        <p:nvGrpSpPr>
          <p:cNvPr id="219" name="Google Shape;219;g13358e73bac_0_29"/>
          <p:cNvGrpSpPr/>
          <p:nvPr/>
        </p:nvGrpSpPr>
        <p:grpSpPr>
          <a:xfrm>
            <a:off x="4658468" y="2562922"/>
            <a:ext cx="3966340" cy="2683952"/>
            <a:chOff x="3017860" y="4363106"/>
            <a:chExt cx="1654503" cy="2683952"/>
          </a:xfrm>
        </p:grpSpPr>
        <p:sp>
          <p:nvSpPr>
            <p:cNvPr id="220" name="Google Shape;220;g13358e73bac_0_29"/>
            <p:cNvSpPr txBox="1"/>
            <p:nvPr/>
          </p:nvSpPr>
          <p:spPr>
            <a:xfrm>
              <a:off x="3017863" y="4909558"/>
              <a:ext cx="1654500" cy="2137500"/>
            </a:xfrm>
            <a:prstGeom prst="rect">
              <a:avLst/>
            </a:prstGeom>
            <a:noFill/>
            <a:ln>
              <a:noFill/>
            </a:ln>
          </p:spPr>
          <p:txBody>
            <a:bodyPr anchorCtr="0" anchor="t" bIns="45700" lIns="91425" spcFirstLastPara="1" rIns="91425" wrap="square" tIns="45700">
              <a:spAutoFit/>
            </a:bodyPr>
            <a:lstStyle/>
            <a:p>
              <a:pPr indent="0" lvl="0" marL="0" rtl="0" algn="just">
                <a:lnSpc>
                  <a:spcPct val="107916"/>
                </a:lnSpc>
                <a:spcBef>
                  <a:spcPts val="0"/>
                </a:spcBef>
                <a:spcAft>
                  <a:spcPts val="0"/>
                </a:spcAft>
                <a:buClr>
                  <a:schemeClr val="dk1"/>
                </a:buClr>
                <a:buSzPts val="1100"/>
                <a:buFont typeface="Arial"/>
                <a:buNone/>
              </a:pPr>
              <a:r>
                <a:t/>
              </a:r>
              <a:endParaRPr b="1" sz="1300">
                <a:solidFill>
                  <a:schemeClr val="dk1"/>
                </a:solidFill>
                <a:latin typeface="Times New Roman"/>
                <a:ea typeface="Times New Roman"/>
                <a:cs typeface="Times New Roman"/>
                <a:sym typeface="Times New Roman"/>
              </a:endParaRPr>
            </a:p>
            <a:p>
              <a:pPr indent="-298450" lvl="0" marL="457200" rtl="0" algn="l">
                <a:lnSpc>
                  <a:spcPct val="107916"/>
                </a:lnSpc>
                <a:spcBef>
                  <a:spcPts val="0"/>
                </a:spcBef>
                <a:spcAft>
                  <a:spcPts val="0"/>
                </a:spcAft>
                <a:buClr>
                  <a:schemeClr val="lt1"/>
                </a:buClr>
                <a:buSzPts val="1100"/>
                <a:buFont typeface="Times New Roman"/>
                <a:buChar char="●"/>
              </a:pPr>
              <a:r>
                <a:rPr lang="en-US" sz="1100">
                  <a:solidFill>
                    <a:schemeClr val="lt1"/>
                  </a:solidFill>
                  <a:latin typeface="Times New Roman"/>
                  <a:ea typeface="Times New Roman"/>
                  <a:cs typeface="Times New Roman"/>
                  <a:sym typeface="Times New Roman"/>
                </a:rPr>
                <a:t>Điện áp hoạt động: 2.5-6V DC</a:t>
              </a:r>
              <a:endParaRPr sz="1100">
                <a:solidFill>
                  <a:schemeClr val="lt1"/>
                </a:solidFill>
                <a:latin typeface="Times New Roman"/>
                <a:ea typeface="Times New Roman"/>
                <a:cs typeface="Times New Roman"/>
                <a:sym typeface="Times New Roman"/>
              </a:endParaRPr>
            </a:p>
            <a:p>
              <a:pPr indent="-298450" lvl="0" marL="457200" rtl="0" algn="l">
                <a:lnSpc>
                  <a:spcPct val="107916"/>
                </a:lnSpc>
                <a:spcBef>
                  <a:spcPts val="0"/>
                </a:spcBef>
                <a:spcAft>
                  <a:spcPts val="0"/>
                </a:spcAft>
                <a:buClr>
                  <a:schemeClr val="lt1"/>
                </a:buClr>
                <a:buSzPts val="1100"/>
                <a:buFont typeface="Times New Roman"/>
                <a:buChar char="●"/>
              </a:pPr>
              <a:r>
                <a:rPr lang="en-US" sz="1100">
                  <a:solidFill>
                    <a:schemeClr val="lt1"/>
                  </a:solidFill>
                  <a:latin typeface="Times New Roman"/>
                  <a:ea typeface="Times New Roman"/>
                  <a:cs typeface="Times New Roman"/>
                  <a:sym typeface="Times New Roman"/>
                </a:rPr>
                <a:t>Hỗ trợ màn hình: LCD1602,1604,2004 (driver HD44780)</a:t>
              </a:r>
              <a:endParaRPr sz="1100">
                <a:solidFill>
                  <a:schemeClr val="lt1"/>
                </a:solidFill>
                <a:latin typeface="Times New Roman"/>
                <a:ea typeface="Times New Roman"/>
                <a:cs typeface="Times New Roman"/>
                <a:sym typeface="Times New Roman"/>
              </a:endParaRPr>
            </a:p>
            <a:p>
              <a:pPr indent="-298450" lvl="0" marL="457200" rtl="0" algn="l">
                <a:lnSpc>
                  <a:spcPct val="107916"/>
                </a:lnSpc>
                <a:spcBef>
                  <a:spcPts val="0"/>
                </a:spcBef>
                <a:spcAft>
                  <a:spcPts val="0"/>
                </a:spcAft>
                <a:buClr>
                  <a:schemeClr val="lt1"/>
                </a:buClr>
                <a:buSzPts val="1100"/>
                <a:buFont typeface="Times New Roman"/>
                <a:buChar char="●"/>
              </a:pPr>
              <a:r>
                <a:rPr lang="en-US" sz="1100">
                  <a:solidFill>
                    <a:schemeClr val="lt1"/>
                  </a:solidFill>
                  <a:latin typeface="Times New Roman"/>
                  <a:ea typeface="Times New Roman"/>
                  <a:cs typeface="Times New Roman"/>
                  <a:sym typeface="Times New Roman"/>
                </a:rPr>
                <a:t>Giao tiếp: I2C</a:t>
              </a:r>
              <a:endParaRPr sz="1100">
                <a:solidFill>
                  <a:schemeClr val="lt1"/>
                </a:solidFill>
                <a:latin typeface="Times New Roman"/>
                <a:ea typeface="Times New Roman"/>
                <a:cs typeface="Times New Roman"/>
                <a:sym typeface="Times New Roman"/>
              </a:endParaRPr>
            </a:p>
            <a:p>
              <a:pPr indent="-298450" lvl="0" marL="457200" rtl="0" algn="l">
                <a:lnSpc>
                  <a:spcPct val="107916"/>
                </a:lnSpc>
                <a:spcBef>
                  <a:spcPts val="0"/>
                </a:spcBef>
                <a:spcAft>
                  <a:spcPts val="0"/>
                </a:spcAft>
                <a:buClr>
                  <a:schemeClr val="lt1"/>
                </a:buClr>
                <a:buSzPts val="1100"/>
                <a:buFont typeface="Times New Roman"/>
                <a:buChar char="●"/>
              </a:pPr>
              <a:r>
                <a:rPr lang="en-US" sz="1100">
                  <a:solidFill>
                    <a:schemeClr val="lt1"/>
                  </a:solidFill>
                  <a:latin typeface="Times New Roman"/>
                  <a:ea typeface="Times New Roman"/>
                  <a:cs typeface="Times New Roman"/>
                  <a:sym typeface="Times New Roman"/>
                </a:rPr>
                <a:t>Địa chỉ mặc định: 0X27 (có thể điều chỉnh bằng ngắn mạch chân A0/A1/A2)</a:t>
              </a:r>
              <a:endParaRPr sz="1100">
                <a:solidFill>
                  <a:schemeClr val="lt1"/>
                </a:solidFill>
                <a:latin typeface="Times New Roman"/>
                <a:ea typeface="Times New Roman"/>
                <a:cs typeface="Times New Roman"/>
                <a:sym typeface="Times New Roman"/>
              </a:endParaRPr>
            </a:p>
            <a:p>
              <a:pPr indent="-298450" lvl="0" marL="457200" rtl="0" algn="l">
                <a:lnSpc>
                  <a:spcPct val="107916"/>
                </a:lnSpc>
                <a:spcBef>
                  <a:spcPts val="0"/>
                </a:spcBef>
                <a:spcAft>
                  <a:spcPts val="0"/>
                </a:spcAft>
                <a:buClr>
                  <a:schemeClr val="lt1"/>
                </a:buClr>
                <a:buSzPts val="1100"/>
                <a:buFont typeface="Times New Roman"/>
                <a:buChar char="●"/>
              </a:pPr>
              <a:r>
                <a:rPr lang="en-US" sz="1100">
                  <a:solidFill>
                    <a:schemeClr val="lt1"/>
                  </a:solidFill>
                  <a:latin typeface="Times New Roman"/>
                  <a:ea typeface="Times New Roman"/>
                  <a:cs typeface="Times New Roman"/>
                  <a:sym typeface="Times New Roman"/>
                </a:rPr>
                <a:t>Kích thước: 41.5mm(L)x19mm(W)x15.3mm(H)</a:t>
              </a:r>
              <a:endParaRPr sz="1100">
                <a:solidFill>
                  <a:schemeClr val="lt1"/>
                </a:solidFill>
                <a:latin typeface="Times New Roman"/>
                <a:ea typeface="Times New Roman"/>
                <a:cs typeface="Times New Roman"/>
                <a:sym typeface="Times New Roman"/>
              </a:endParaRPr>
            </a:p>
            <a:p>
              <a:pPr indent="-298450" lvl="0" marL="457200" rtl="0" algn="l">
                <a:lnSpc>
                  <a:spcPct val="107916"/>
                </a:lnSpc>
                <a:spcBef>
                  <a:spcPts val="0"/>
                </a:spcBef>
                <a:spcAft>
                  <a:spcPts val="0"/>
                </a:spcAft>
                <a:buClr>
                  <a:schemeClr val="lt1"/>
                </a:buClr>
                <a:buSzPts val="1100"/>
                <a:buFont typeface="Times New Roman"/>
                <a:buChar char="●"/>
              </a:pPr>
              <a:r>
                <a:rPr lang="en-US" sz="1100">
                  <a:solidFill>
                    <a:schemeClr val="lt1"/>
                  </a:solidFill>
                  <a:latin typeface="Times New Roman"/>
                  <a:ea typeface="Times New Roman"/>
                  <a:cs typeface="Times New Roman"/>
                  <a:sym typeface="Times New Roman"/>
                </a:rPr>
                <a:t>Trọng lượng: 5g</a:t>
              </a:r>
              <a:endParaRPr sz="1100">
                <a:solidFill>
                  <a:schemeClr val="lt1"/>
                </a:solidFill>
                <a:latin typeface="Times New Roman"/>
                <a:ea typeface="Times New Roman"/>
                <a:cs typeface="Times New Roman"/>
                <a:sym typeface="Times New Roman"/>
              </a:endParaRPr>
            </a:p>
            <a:p>
              <a:pPr indent="-298450" lvl="0" marL="457200" rtl="0" algn="l">
                <a:lnSpc>
                  <a:spcPct val="107916"/>
                </a:lnSpc>
                <a:spcBef>
                  <a:spcPts val="0"/>
                </a:spcBef>
                <a:spcAft>
                  <a:spcPts val="0"/>
                </a:spcAft>
                <a:buClr>
                  <a:schemeClr val="lt1"/>
                </a:buClr>
                <a:buSzPts val="1100"/>
                <a:buFont typeface="Times New Roman"/>
                <a:buChar char="●"/>
              </a:pPr>
              <a:r>
                <a:rPr lang="en-US" sz="1100">
                  <a:solidFill>
                    <a:schemeClr val="lt1"/>
                  </a:solidFill>
                  <a:latin typeface="Times New Roman"/>
                  <a:ea typeface="Times New Roman"/>
                  <a:cs typeface="Times New Roman"/>
                  <a:sym typeface="Times New Roman"/>
                </a:rPr>
                <a:t>Tích hợp Jump chốt để cung cấp đèn cho LCD hoặc ngắt</a:t>
              </a:r>
              <a:endParaRPr sz="1100">
                <a:solidFill>
                  <a:schemeClr val="lt1"/>
                </a:solidFill>
                <a:latin typeface="Times New Roman"/>
                <a:ea typeface="Times New Roman"/>
                <a:cs typeface="Times New Roman"/>
                <a:sym typeface="Times New Roman"/>
              </a:endParaRPr>
            </a:p>
            <a:p>
              <a:pPr indent="-298450" lvl="0" marL="457200" rtl="0" algn="l">
                <a:lnSpc>
                  <a:spcPct val="107916"/>
                </a:lnSpc>
                <a:spcBef>
                  <a:spcPts val="0"/>
                </a:spcBef>
                <a:spcAft>
                  <a:spcPts val="0"/>
                </a:spcAft>
                <a:buClr>
                  <a:schemeClr val="lt1"/>
                </a:buClr>
                <a:buSzPts val="1100"/>
                <a:buFont typeface="Times New Roman"/>
                <a:buChar char="●"/>
              </a:pPr>
              <a:r>
                <a:rPr lang="en-US" sz="1100">
                  <a:solidFill>
                    <a:schemeClr val="lt1"/>
                  </a:solidFill>
                  <a:latin typeface="Times New Roman"/>
                  <a:ea typeface="Times New Roman"/>
                  <a:cs typeface="Times New Roman"/>
                  <a:sym typeface="Times New Roman"/>
                </a:rPr>
                <a:t>Tích hợp biến trở xoay điều chỉnh độ tương phản cho LCD</a:t>
              </a:r>
              <a:endParaRPr sz="11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1200">
                <a:solidFill>
                  <a:schemeClr val="lt1"/>
                </a:solidFill>
              </a:endParaRPr>
            </a:p>
          </p:txBody>
        </p:sp>
        <p:sp>
          <p:nvSpPr>
            <p:cNvPr id="221" name="Google Shape;221;g13358e73bac_0_29"/>
            <p:cNvSpPr txBox="1"/>
            <p:nvPr/>
          </p:nvSpPr>
          <p:spPr>
            <a:xfrm>
              <a:off x="3017860" y="4363106"/>
              <a:ext cx="16545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rPr>
                <a:t>Mạch chuyển đổi l2C</a:t>
              </a:r>
              <a:endParaRPr b="1" sz="1600">
                <a:solidFill>
                  <a:schemeClr val="lt1"/>
                </a:solidFill>
                <a:latin typeface="Arial"/>
                <a:ea typeface="Arial"/>
                <a:cs typeface="Arial"/>
                <a:sym typeface="Arial"/>
              </a:endParaRPr>
            </a:p>
          </p:txBody>
        </p:sp>
      </p:grpSp>
      <p:sp>
        <p:nvSpPr>
          <p:cNvPr id="222" name="Google Shape;222;g13358e73bac_0_29"/>
          <p:cNvSpPr/>
          <p:nvPr/>
        </p:nvSpPr>
        <p:spPr>
          <a:xfrm>
            <a:off x="7414549" y="1748257"/>
            <a:ext cx="346950" cy="349847"/>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g13358e73bac_0_29"/>
          <p:cNvSpPr/>
          <p:nvPr/>
        </p:nvSpPr>
        <p:spPr>
          <a:xfrm>
            <a:off x="4963522" y="1796330"/>
            <a:ext cx="334617" cy="257031"/>
          </a:xfrm>
          <a:custGeom>
            <a:rect b="b" l="l" r="r" t="t"/>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4" name="Google Shape;224;g13358e73bac_0_29"/>
          <p:cNvPicPr preferRelativeResize="0"/>
          <p:nvPr/>
        </p:nvPicPr>
        <p:blipFill>
          <a:blip r:embed="rId3">
            <a:alphaModFix/>
          </a:blip>
          <a:stretch>
            <a:fillRect/>
          </a:stretch>
        </p:blipFill>
        <p:spPr>
          <a:xfrm>
            <a:off x="1861275" y="987625"/>
            <a:ext cx="1617600" cy="1617600"/>
          </a:xfrm>
          <a:prstGeom prst="rect">
            <a:avLst/>
          </a:prstGeom>
          <a:noFill/>
          <a:ln>
            <a:noFill/>
          </a:ln>
        </p:spPr>
      </p:pic>
      <p:pic>
        <p:nvPicPr>
          <p:cNvPr id="225" name="Google Shape;225;g13358e73bac_0_29"/>
          <p:cNvPicPr preferRelativeResize="0"/>
          <p:nvPr/>
        </p:nvPicPr>
        <p:blipFill>
          <a:blip r:embed="rId4">
            <a:alphaModFix/>
          </a:blip>
          <a:stretch>
            <a:fillRect/>
          </a:stretch>
        </p:blipFill>
        <p:spPr>
          <a:xfrm>
            <a:off x="5796949" y="945300"/>
            <a:ext cx="1617600" cy="16176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
          <p:cNvSpPr txBox="1"/>
          <p:nvPr>
            <p:ph idx="1" type="body"/>
          </p:nvPr>
        </p:nvSpPr>
        <p:spPr>
          <a:xfrm>
            <a:off x="1619672" y="123478"/>
            <a:ext cx="7524328" cy="5760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sz="2400"/>
              <a:t>Đèn báo xanh đỏ tương ứng với mức nước</a:t>
            </a:r>
            <a:endParaRPr sz="2400"/>
          </a:p>
        </p:txBody>
      </p:sp>
      <p:sp>
        <p:nvSpPr>
          <p:cNvPr id="231" name="Google Shape;231;p5"/>
          <p:cNvSpPr/>
          <p:nvPr/>
        </p:nvSpPr>
        <p:spPr>
          <a:xfrm>
            <a:off x="7414549" y="1748257"/>
            <a:ext cx="347934" cy="350841"/>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2" name="Google Shape;232;p5"/>
          <p:cNvSpPr/>
          <p:nvPr/>
        </p:nvSpPr>
        <p:spPr>
          <a:xfrm>
            <a:off x="4963522" y="1796330"/>
            <a:ext cx="331579" cy="254696"/>
          </a:xfrm>
          <a:custGeom>
            <a:rect b="b" l="l" r="r" t="t"/>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 name="Google Shape;233;p5"/>
          <p:cNvSpPr/>
          <p:nvPr/>
        </p:nvSpPr>
        <p:spPr>
          <a:xfrm>
            <a:off x="2492310" y="1770241"/>
            <a:ext cx="355596" cy="306874"/>
          </a:xfrm>
          <a:custGeom>
            <a:rect b="b" l="l" r="r" t="t"/>
            <a:pathLst>
              <a:path extrusionOk="0" h="2796091" w="3240006">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4" name="Google Shape;234;p5"/>
          <p:cNvPicPr preferRelativeResize="0"/>
          <p:nvPr/>
        </p:nvPicPr>
        <p:blipFill>
          <a:blip r:embed="rId3">
            <a:alphaModFix/>
          </a:blip>
          <a:stretch>
            <a:fillRect/>
          </a:stretch>
        </p:blipFill>
        <p:spPr>
          <a:xfrm>
            <a:off x="2202175" y="883538"/>
            <a:ext cx="1800200" cy="1800200"/>
          </a:xfrm>
          <a:prstGeom prst="rect">
            <a:avLst/>
          </a:prstGeom>
          <a:noFill/>
          <a:ln>
            <a:noFill/>
          </a:ln>
        </p:spPr>
      </p:pic>
      <p:sp>
        <p:nvSpPr>
          <p:cNvPr id="235" name="Google Shape;235;p5"/>
          <p:cNvSpPr txBox="1"/>
          <p:nvPr/>
        </p:nvSpPr>
        <p:spPr>
          <a:xfrm>
            <a:off x="1975225" y="3147815"/>
            <a:ext cx="22542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rPr>
              <a:t>Led xanh </a:t>
            </a:r>
            <a:endParaRPr sz="1200">
              <a:solidFill>
                <a:schemeClr val="lt1"/>
              </a:solidFill>
            </a:endParaRPr>
          </a:p>
          <a:p>
            <a:pPr indent="0" lvl="0" marL="0" marR="0" rtl="0" algn="ctr">
              <a:spcBef>
                <a:spcPts val="0"/>
              </a:spcBef>
              <a:spcAft>
                <a:spcPts val="0"/>
              </a:spcAft>
              <a:buNone/>
            </a:pPr>
            <a:r>
              <a:rPr lang="en-US" sz="1200">
                <a:solidFill>
                  <a:schemeClr val="lt1"/>
                </a:solidFill>
              </a:rPr>
              <a:t>(Dưới 38 độ C)</a:t>
            </a:r>
            <a:endParaRPr sz="1200">
              <a:solidFill>
                <a:schemeClr val="lt1"/>
              </a:solidFill>
            </a:endParaRPr>
          </a:p>
        </p:txBody>
      </p:sp>
      <p:sp>
        <p:nvSpPr>
          <p:cNvPr id="236" name="Google Shape;236;p5"/>
          <p:cNvSpPr txBox="1"/>
          <p:nvPr/>
        </p:nvSpPr>
        <p:spPr>
          <a:xfrm>
            <a:off x="4723529" y="3147790"/>
            <a:ext cx="22542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rPr>
              <a:t>Led đỏ</a:t>
            </a:r>
            <a:endParaRPr sz="1200">
              <a:solidFill>
                <a:schemeClr val="lt1"/>
              </a:solidFill>
            </a:endParaRPr>
          </a:p>
          <a:p>
            <a:pPr indent="0" lvl="0" marL="0" marR="0" rtl="0" algn="ctr">
              <a:spcBef>
                <a:spcPts val="0"/>
              </a:spcBef>
              <a:spcAft>
                <a:spcPts val="0"/>
              </a:spcAft>
              <a:buNone/>
            </a:pPr>
            <a:r>
              <a:rPr lang="en-US" sz="1200">
                <a:solidFill>
                  <a:schemeClr val="lt1"/>
                </a:solidFill>
              </a:rPr>
              <a:t>(Trên 38 độ C)</a:t>
            </a:r>
            <a:endParaRPr sz="1200">
              <a:solidFill>
                <a:schemeClr val="lt1"/>
              </a:solidFill>
            </a:endParaRPr>
          </a:p>
        </p:txBody>
      </p:sp>
      <p:pic>
        <p:nvPicPr>
          <p:cNvPr id="237" name="Google Shape;237;p5"/>
          <p:cNvPicPr preferRelativeResize="0"/>
          <p:nvPr/>
        </p:nvPicPr>
        <p:blipFill>
          <a:blip r:embed="rId4">
            <a:alphaModFix/>
          </a:blip>
          <a:stretch>
            <a:fillRect/>
          </a:stretch>
        </p:blipFill>
        <p:spPr>
          <a:xfrm>
            <a:off x="4781599" y="851950"/>
            <a:ext cx="1908546" cy="18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3358e73bac_0_3"/>
          <p:cNvSpPr txBox="1"/>
          <p:nvPr>
            <p:ph idx="1" type="body"/>
          </p:nvPr>
        </p:nvSpPr>
        <p:spPr>
          <a:xfrm>
            <a:off x="2174049" y="469950"/>
            <a:ext cx="49776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sz="2400"/>
              <a:t>Còi hú khi nước trong bể cạn kiệt</a:t>
            </a:r>
            <a:endParaRPr sz="2400"/>
          </a:p>
        </p:txBody>
      </p:sp>
      <p:grpSp>
        <p:nvGrpSpPr>
          <p:cNvPr id="243" name="Google Shape;243;g13358e73bac_0_3"/>
          <p:cNvGrpSpPr/>
          <p:nvPr/>
        </p:nvGrpSpPr>
        <p:grpSpPr>
          <a:xfrm>
            <a:off x="3509754" y="3506418"/>
            <a:ext cx="2306191" cy="1378647"/>
            <a:chOff x="2656274" y="5306606"/>
            <a:chExt cx="1692741" cy="1378647"/>
          </a:xfrm>
        </p:grpSpPr>
        <p:sp>
          <p:nvSpPr>
            <p:cNvPr id="244" name="Google Shape;244;g13358e73bac_0_3"/>
            <p:cNvSpPr txBox="1"/>
            <p:nvPr/>
          </p:nvSpPr>
          <p:spPr>
            <a:xfrm>
              <a:off x="2656274" y="5746253"/>
              <a:ext cx="1654500" cy="939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600"/>
                <a:buFont typeface="Arial"/>
                <a:buNone/>
              </a:pPr>
              <a:r>
                <a:rPr lang="en-US" sz="1100">
                  <a:solidFill>
                    <a:schemeClr val="lt1"/>
                  </a:solidFill>
                  <a:latin typeface="Times New Roman"/>
                  <a:ea typeface="Times New Roman"/>
                  <a:cs typeface="Times New Roman"/>
                  <a:sym typeface="Times New Roman"/>
                </a:rPr>
                <a:t>Thông số kỹ thuật:</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3600"/>
                <a:buFont typeface="Arial"/>
                <a:buNone/>
              </a:pPr>
              <a:r>
                <a:rPr lang="en-US" sz="1100">
                  <a:solidFill>
                    <a:schemeClr val="lt1"/>
                  </a:solidFill>
                  <a:latin typeface="Times New Roman"/>
                  <a:ea typeface="Times New Roman"/>
                  <a:cs typeface="Times New Roman"/>
                  <a:sym typeface="Times New Roman"/>
                </a:rPr>
                <a:t>- Điện áp sử dụng: 3.3~5VDC</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3600"/>
                <a:buFont typeface="Arial"/>
                <a:buNone/>
              </a:pPr>
              <a:r>
                <a:rPr lang="en-US" sz="1100">
                  <a:solidFill>
                    <a:schemeClr val="lt1"/>
                  </a:solidFill>
                  <a:latin typeface="Times New Roman"/>
                  <a:ea typeface="Times New Roman"/>
                  <a:cs typeface="Times New Roman"/>
                  <a:sym typeface="Times New Roman"/>
                </a:rPr>
                <a:t>- Tín hiệu kích: TTL mức thấp Low 0VDC.</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3600"/>
                <a:buFont typeface="Arial"/>
                <a:buNone/>
              </a:pPr>
              <a:r>
                <a:rPr lang="en-US" sz="1100">
                  <a:solidFill>
                    <a:schemeClr val="lt1"/>
                  </a:solidFill>
                  <a:latin typeface="Times New Roman"/>
                  <a:ea typeface="Times New Roman"/>
                  <a:cs typeface="Times New Roman"/>
                  <a:sym typeface="Times New Roman"/>
                </a:rPr>
                <a:t>- Kích thước: 32 x 13 mm.</a:t>
              </a:r>
              <a:endParaRPr sz="1100">
                <a:solidFill>
                  <a:schemeClr val="lt1"/>
                </a:solidFill>
                <a:latin typeface="Times New Roman"/>
                <a:ea typeface="Times New Roman"/>
                <a:cs typeface="Times New Roman"/>
                <a:sym typeface="Times New Roman"/>
              </a:endParaRPr>
            </a:p>
          </p:txBody>
        </p:sp>
        <p:sp>
          <p:nvSpPr>
            <p:cNvPr id="245" name="Google Shape;245;g13358e73bac_0_3"/>
            <p:cNvSpPr txBox="1"/>
            <p:nvPr/>
          </p:nvSpPr>
          <p:spPr>
            <a:xfrm>
              <a:off x="2694515" y="5306606"/>
              <a:ext cx="16545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rPr>
                <a:t>Buzzer</a:t>
              </a:r>
              <a:endParaRPr b="1" sz="1600">
                <a:solidFill>
                  <a:schemeClr val="lt1"/>
                </a:solidFill>
                <a:latin typeface="Arial"/>
                <a:ea typeface="Arial"/>
                <a:cs typeface="Arial"/>
                <a:sym typeface="Arial"/>
              </a:endParaRPr>
            </a:p>
          </p:txBody>
        </p:sp>
      </p:grpSp>
      <p:sp>
        <p:nvSpPr>
          <p:cNvPr id="246" name="Google Shape;246;g13358e73bac_0_3"/>
          <p:cNvSpPr/>
          <p:nvPr/>
        </p:nvSpPr>
        <p:spPr>
          <a:xfrm>
            <a:off x="7414549" y="1748257"/>
            <a:ext cx="346950" cy="349847"/>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g13358e73bac_0_3"/>
          <p:cNvSpPr/>
          <p:nvPr/>
        </p:nvSpPr>
        <p:spPr>
          <a:xfrm>
            <a:off x="4963522" y="1796330"/>
            <a:ext cx="334617" cy="257031"/>
          </a:xfrm>
          <a:custGeom>
            <a:rect b="b" l="l" r="r" t="t"/>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8" name="Google Shape;248;g13358e73bac_0_3"/>
          <p:cNvPicPr preferRelativeResize="0"/>
          <p:nvPr/>
        </p:nvPicPr>
        <p:blipFill>
          <a:blip r:embed="rId3">
            <a:alphaModFix/>
          </a:blip>
          <a:stretch>
            <a:fillRect/>
          </a:stretch>
        </p:blipFill>
        <p:spPr>
          <a:xfrm rot="10800000">
            <a:off x="3287125" y="1423388"/>
            <a:ext cx="2580925" cy="1808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3358e73bac_0_71"/>
          <p:cNvSpPr txBox="1"/>
          <p:nvPr>
            <p:ph idx="1" type="body"/>
          </p:nvPr>
        </p:nvSpPr>
        <p:spPr>
          <a:xfrm>
            <a:off x="2129649" y="302650"/>
            <a:ext cx="5535300" cy="57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sz="2400"/>
              <a:t>Cảm biến check lượng nước trong bể </a:t>
            </a:r>
            <a:endParaRPr sz="2400"/>
          </a:p>
        </p:txBody>
      </p:sp>
      <p:grpSp>
        <p:nvGrpSpPr>
          <p:cNvPr id="254" name="Google Shape;254;g13358e73bac_0_71"/>
          <p:cNvGrpSpPr/>
          <p:nvPr/>
        </p:nvGrpSpPr>
        <p:grpSpPr>
          <a:xfrm>
            <a:off x="2588827" y="3333146"/>
            <a:ext cx="3966333" cy="1662297"/>
            <a:chOff x="3863056" y="5133331"/>
            <a:chExt cx="1654500" cy="1662297"/>
          </a:xfrm>
        </p:grpSpPr>
        <p:sp>
          <p:nvSpPr>
            <p:cNvPr id="255" name="Google Shape;255;g13358e73bac_0_71"/>
            <p:cNvSpPr txBox="1"/>
            <p:nvPr/>
          </p:nvSpPr>
          <p:spPr>
            <a:xfrm>
              <a:off x="3863056" y="5472028"/>
              <a:ext cx="1654500" cy="1323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600"/>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SzPts val="2600"/>
                <a:buNone/>
              </a:pPr>
              <a:r>
                <a:rPr lang="en-US" sz="1100">
                  <a:solidFill>
                    <a:schemeClr val="lt1"/>
                  </a:solidFill>
                  <a:latin typeface="Times New Roman"/>
                  <a:ea typeface="Times New Roman"/>
                  <a:cs typeface="Times New Roman"/>
                  <a:sym typeface="Times New Roman"/>
                </a:rPr>
                <a:t>Điện áp làm việc: DC3-5V Hoạt động hiện tại: ít hơn 20mA Loại cảm biến: Analog Phát Diện tích: 40mm x 16mm Quy trình sản xuất: FR4 hai mặt HASL Nhiệt độ hoạt động: 10 ℃ -30 ℃ Độ ẩm: 10% -90% không ngưng tụ Trọng lượng: 3.5g Kích thước: 62mm x 20mm x 8mm</a:t>
              </a:r>
              <a:endParaRPr sz="11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a:p>
          </p:txBody>
        </p:sp>
        <p:sp>
          <p:nvSpPr>
            <p:cNvPr id="256" name="Google Shape;256;g13358e73bac_0_71"/>
            <p:cNvSpPr txBox="1"/>
            <p:nvPr/>
          </p:nvSpPr>
          <p:spPr>
            <a:xfrm>
              <a:off x="3863056" y="5133331"/>
              <a:ext cx="16545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rPr>
                <a:t>Water sensor</a:t>
              </a:r>
              <a:endParaRPr b="1" sz="1600">
                <a:solidFill>
                  <a:schemeClr val="lt1"/>
                </a:solidFill>
                <a:latin typeface="Arial"/>
                <a:ea typeface="Arial"/>
                <a:cs typeface="Arial"/>
                <a:sym typeface="Arial"/>
              </a:endParaRPr>
            </a:p>
          </p:txBody>
        </p:sp>
      </p:grpSp>
      <p:sp>
        <p:nvSpPr>
          <p:cNvPr id="257" name="Google Shape;257;g13358e73bac_0_71"/>
          <p:cNvSpPr/>
          <p:nvPr/>
        </p:nvSpPr>
        <p:spPr>
          <a:xfrm>
            <a:off x="7414549" y="1748257"/>
            <a:ext cx="346950" cy="349847"/>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g13358e73bac_0_71"/>
          <p:cNvSpPr/>
          <p:nvPr/>
        </p:nvSpPr>
        <p:spPr>
          <a:xfrm>
            <a:off x="4963522" y="1796330"/>
            <a:ext cx="334617" cy="257031"/>
          </a:xfrm>
          <a:custGeom>
            <a:rect b="b" l="l" r="r" t="t"/>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9" name="Google Shape;259;g13358e73bac_0_71"/>
          <p:cNvPicPr preferRelativeResize="0"/>
          <p:nvPr/>
        </p:nvPicPr>
        <p:blipFill>
          <a:blip r:embed="rId3">
            <a:alphaModFix/>
          </a:blip>
          <a:stretch>
            <a:fillRect/>
          </a:stretch>
        </p:blipFill>
        <p:spPr>
          <a:xfrm>
            <a:off x="3262676" y="1053500"/>
            <a:ext cx="2618650" cy="204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ALLPPT-COLOR-A24">
      <a:dk1>
        <a:srgbClr val="000000"/>
      </a:dk1>
      <a:lt1>
        <a:srgbClr val="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COLOR-A24">
      <a:dk1>
        <a:srgbClr val="000000"/>
      </a:dk1>
      <a:lt1>
        <a:srgbClr val="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and End Slide Master">
  <a:themeElements>
    <a:clrScheme name="ALLPPT-COLOR-A24">
      <a:dk1>
        <a:srgbClr val="000000"/>
      </a:dk1>
      <a:lt1>
        <a:srgbClr val="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2016-12-05T23:26:54Z</dcterms:created>
  <dc:creator>GoogleSlidesPPT.com;Allppt.com</dc:creator>
</cp:coreProperties>
</file>